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91" r:id="rId3"/>
    <p:sldId id="292" r:id="rId4"/>
    <p:sldId id="293" r:id="rId5"/>
    <p:sldId id="294" r:id="rId6"/>
    <p:sldId id="295" r:id="rId7"/>
    <p:sldId id="305" r:id="rId8"/>
    <p:sldId id="306" r:id="rId9"/>
    <p:sldId id="307" r:id="rId10"/>
    <p:sldId id="309" r:id="rId11"/>
    <p:sldId id="308" r:id="rId12"/>
    <p:sldId id="311" r:id="rId13"/>
    <p:sldId id="310" r:id="rId14"/>
    <p:sldId id="312" r:id="rId15"/>
    <p:sldId id="314" r:id="rId16"/>
    <p:sldId id="304" r:id="rId17"/>
    <p:sldId id="296" r:id="rId18"/>
    <p:sldId id="297" r:id="rId19"/>
    <p:sldId id="301" r:id="rId20"/>
    <p:sldId id="298" r:id="rId21"/>
    <p:sldId id="299" r:id="rId22"/>
    <p:sldId id="302" r:id="rId23"/>
    <p:sldId id="303" r:id="rId24"/>
    <p:sldId id="316" r:id="rId25"/>
    <p:sldId id="318" r:id="rId26"/>
    <p:sldId id="319" r:id="rId27"/>
    <p:sldId id="323" r:id="rId28"/>
    <p:sldId id="320" r:id="rId29"/>
    <p:sldId id="321" r:id="rId30"/>
    <p:sldId id="322" r:id="rId31"/>
  </p:sldIdLst>
  <p:sldSz cx="27432000" cy="6858000"/>
  <p:notesSz cx="9144000" cy="14782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4751" autoAdjust="0"/>
    <p:restoredTop sz="99101" autoAdjust="0"/>
  </p:normalViewPr>
  <p:slideViewPr>
    <p:cSldViewPr>
      <p:cViewPr>
        <p:scale>
          <a:sx n="74" d="100"/>
          <a:sy n="74" d="100"/>
        </p:scale>
        <p:origin x="-1668" y="-72"/>
      </p:cViewPr>
      <p:guideLst>
        <p:guide orient="horz" pos="216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962797" cy="738161"/>
          </a:xfrm>
          <a:prstGeom prst="rect">
            <a:avLst/>
          </a:prstGeom>
        </p:spPr>
        <p:txBody>
          <a:bodyPr vert="horz" lIns="136699" tIns="68350" rIns="136699" bIns="68350" rtlCol="0"/>
          <a:lstStyle>
            <a:lvl1pPr algn="l">
              <a:defRPr sz="1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221" y="4"/>
            <a:ext cx="3962797" cy="738161"/>
          </a:xfrm>
          <a:prstGeom prst="rect">
            <a:avLst/>
          </a:prstGeom>
        </p:spPr>
        <p:txBody>
          <a:bodyPr vert="horz" lIns="136699" tIns="68350" rIns="136699" bIns="68350" rtlCol="0"/>
          <a:lstStyle>
            <a:lvl1pPr algn="r">
              <a:defRPr sz="1900" smtClean="0"/>
            </a:lvl1pPr>
          </a:lstStyle>
          <a:p>
            <a:pPr>
              <a:defRPr/>
            </a:pPr>
            <a:fld id="{BFD88F4C-7414-4D6F-B280-A77DAB5091F9}" type="datetimeFigureOut">
              <a:rPr lang="en-US"/>
              <a:pPr>
                <a:defRPr/>
              </a:pPr>
              <a:t>4/13/2009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14042197"/>
            <a:ext cx="3962797" cy="738161"/>
          </a:xfrm>
          <a:prstGeom prst="rect">
            <a:avLst/>
          </a:prstGeom>
        </p:spPr>
        <p:txBody>
          <a:bodyPr vert="horz" lIns="136699" tIns="68350" rIns="136699" bIns="68350" rtlCol="0" anchor="b"/>
          <a:lstStyle>
            <a:lvl1pPr algn="l">
              <a:defRPr sz="1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221" y="14042197"/>
            <a:ext cx="3962797" cy="738161"/>
          </a:xfrm>
          <a:prstGeom prst="rect">
            <a:avLst/>
          </a:prstGeom>
        </p:spPr>
        <p:txBody>
          <a:bodyPr vert="horz" lIns="136699" tIns="68350" rIns="136699" bIns="68350" rtlCol="0" anchor="b"/>
          <a:lstStyle>
            <a:lvl1pPr algn="r">
              <a:defRPr sz="1900" smtClean="0"/>
            </a:lvl1pPr>
          </a:lstStyle>
          <a:p>
            <a:pPr>
              <a:defRPr/>
            </a:pPr>
            <a:fld id="{DE9EAC62-E198-4B0E-A36C-CDCE31A14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962797" cy="738161"/>
          </a:xfrm>
          <a:prstGeom prst="rect">
            <a:avLst/>
          </a:prstGeom>
        </p:spPr>
        <p:txBody>
          <a:bodyPr vert="horz" lIns="136699" tIns="68350" rIns="136699" bIns="68350" rtlCol="0"/>
          <a:lstStyle>
            <a:lvl1pPr algn="l">
              <a:defRPr sz="1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221" y="4"/>
            <a:ext cx="3962797" cy="738161"/>
          </a:xfrm>
          <a:prstGeom prst="rect">
            <a:avLst/>
          </a:prstGeom>
        </p:spPr>
        <p:txBody>
          <a:bodyPr vert="horz" lIns="136699" tIns="68350" rIns="136699" bIns="68350" rtlCol="0"/>
          <a:lstStyle>
            <a:lvl1pPr algn="r">
              <a:defRPr sz="1900" smtClean="0"/>
            </a:lvl1pPr>
          </a:lstStyle>
          <a:p>
            <a:pPr>
              <a:defRPr/>
            </a:pPr>
            <a:fld id="{D30C8A7D-8C7B-4469-8112-2E3800E66C20}" type="datetimeFigureOut">
              <a:rPr lang="en-US"/>
              <a:pPr>
                <a:defRPr/>
              </a:pPr>
              <a:t>4/13/2009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515100" y="1112838"/>
            <a:ext cx="22172613" cy="5543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6699" tIns="68350" rIns="136699" bIns="6835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799" y="7022324"/>
            <a:ext cx="7314405" cy="6650792"/>
          </a:xfrm>
          <a:prstGeom prst="rect">
            <a:avLst/>
          </a:prstGeom>
        </p:spPr>
        <p:txBody>
          <a:bodyPr vert="horz" lIns="136699" tIns="68350" rIns="136699" bIns="6835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14042197"/>
            <a:ext cx="3962797" cy="738161"/>
          </a:xfrm>
          <a:prstGeom prst="rect">
            <a:avLst/>
          </a:prstGeom>
        </p:spPr>
        <p:txBody>
          <a:bodyPr vert="horz" lIns="136699" tIns="68350" rIns="136699" bIns="68350" rtlCol="0" anchor="b"/>
          <a:lstStyle>
            <a:lvl1pPr algn="l">
              <a:defRPr sz="1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221" y="14042197"/>
            <a:ext cx="3962797" cy="738161"/>
          </a:xfrm>
          <a:prstGeom prst="rect">
            <a:avLst/>
          </a:prstGeom>
        </p:spPr>
        <p:txBody>
          <a:bodyPr vert="horz" lIns="136699" tIns="68350" rIns="136699" bIns="68350" rtlCol="0" anchor="b"/>
          <a:lstStyle>
            <a:lvl1pPr algn="r">
              <a:defRPr sz="1900" smtClean="0"/>
            </a:lvl1pPr>
          </a:lstStyle>
          <a:p>
            <a:pPr>
              <a:defRPr/>
            </a:pPr>
            <a:fld id="{D0AB5264-7D83-43E5-AE19-4DB23B8D9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6515100" y="1112838"/>
            <a:ext cx="22172613" cy="55435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82CD29-613D-4A28-BDF5-9EB0AD229B9E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B5264-7D83-43E5-AE19-4DB23B8D9CC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515100" y="1112838"/>
            <a:ext cx="22172613" cy="5543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B5264-7D83-43E5-AE19-4DB23B8D9CC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35"/>
            <a:ext cx="23317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0AFD31-0C0B-4F12-9282-C0F518FF08D9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BBAF5-3120-441C-8AF5-8FF20953C2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49B141-EA76-4DAA-9557-2573FA2751B2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EFB12-4950-438C-9785-304E2B738B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0" y="274643"/>
            <a:ext cx="18516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0" y="274643"/>
            <a:ext cx="5509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A08C34-58DC-4897-9197-DFA4D5EE2149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7AEF0D-FED6-4C34-96A2-2AE40E24B6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B4B073-CBC8-456A-9C4F-0257965CA735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A41DF-8016-4979-A17C-9677E5C8D6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40" y="4406910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40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2A9F6D-B477-41BA-8508-200FA26763B7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17ECC-DA11-4CD0-A4FF-F62BC6BA93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0" y="1600206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76600" y="1600206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01FC4D-5696-4FA7-A1A2-086EE128744A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FB87D0-69BB-48F8-AE96-0ACFE5CD93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2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94" y="1535113"/>
            <a:ext cx="1212532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94" y="2174875"/>
            <a:ext cx="1212532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48F633-F9D5-4E98-AC87-0B27E09F110F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02FD4E-7901-4EC6-992F-C8045DB657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6A1FD8-5C39-4F81-AEF3-AB58F035AE3B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E7A8C-17E0-4A88-9C03-BA99751459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B3C8AD-4CC5-4450-AC42-07693337EEB1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A11C3-0739-4C98-A375-55CB5CA8EE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14" y="273050"/>
            <a:ext cx="902494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6"/>
            <a:ext cx="1533525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14" y="1435103"/>
            <a:ext cx="902494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DEFDA-0A18-4CA2-BFF5-758520134D28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118888-9FC7-45FE-820B-99BB84E869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8C1446-A603-4439-87AB-1A589BABA803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17B66-A09B-4D22-B3ED-66A32D95C3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6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60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1BFCD2-B403-4592-8FD0-85B9345FF487}" type="datetimeFigureOut">
              <a:rPr lang="en-US" smtClean="0"/>
              <a:pPr>
                <a:defRPr/>
              </a:pPr>
              <a:t>4/13/2009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60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60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5D3420-2706-4FD9-A72B-9C3229915C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8.gif"/><Relationship Id="rId7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Senior%20Thesis\Final%20Presentation\Goodman\CPMMovie.wmv" TargetMode="External"/><Relationship Id="rId1" Type="http://schemas.openxmlformats.org/officeDocument/2006/relationships/video" Target="file:///E:\Senior%20Thesis\Final%20Presentation\Goodman\MilestoneMovie.wmv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12" Type="http://schemas.openxmlformats.org/officeDocument/2006/relationships/image" Target="../media/image5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52.png"/><Relationship Id="rId5" Type="http://schemas.openxmlformats.org/officeDocument/2006/relationships/image" Target="../media/image19.jpeg"/><Relationship Id="rId10" Type="http://schemas.openxmlformats.org/officeDocument/2006/relationships/image" Target="../media/image51.png"/><Relationship Id="rId4" Type="http://schemas.openxmlformats.org/officeDocument/2006/relationships/image" Target="../media/image18.gif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51.png"/><Relationship Id="rId3" Type="http://schemas.openxmlformats.org/officeDocument/2006/relationships/image" Target="../media/image8.jpeg"/><Relationship Id="rId7" Type="http://schemas.openxmlformats.org/officeDocument/2006/relationships/image" Target="../media/image18.gif"/><Relationship Id="rId12" Type="http://schemas.openxmlformats.org/officeDocument/2006/relationships/image" Target="../media/image5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48.png"/><Relationship Id="rId5" Type="http://schemas.openxmlformats.org/officeDocument/2006/relationships/image" Target="../media/image69.png"/><Relationship Id="rId15" Type="http://schemas.openxmlformats.org/officeDocument/2006/relationships/image" Target="../media/image53.png"/><Relationship Id="rId10" Type="http://schemas.openxmlformats.org/officeDocument/2006/relationships/image" Target="../media/image71.png"/><Relationship Id="rId4" Type="http://schemas.openxmlformats.org/officeDocument/2006/relationships/image" Target="../media/image9.jpeg"/><Relationship Id="rId9" Type="http://schemas.openxmlformats.org/officeDocument/2006/relationships/image" Target="../media/image42.jpeg"/><Relationship Id="rId1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9.jpeg"/><Relationship Id="rId7" Type="http://schemas.openxmlformats.org/officeDocument/2006/relationships/image" Target="../media/image75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20.png"/><Relationship Id="rId9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8.jpeg"/><Relationship Id="rId7" Type="http://schemas.openxmlformats.org/officeDocument/2006/relationships/image" Target="../media/image3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41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8686800" y="152400"/>
            <a:ext cx="10058400" cy="1752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ankGothic Lt BT" pitchFamily="34" charset="0"/>
              </a:rPr>
              <a:t>Detroit Integrated    Transportation Campus</a:t>
            </a:r>
            <a:br>
              <a:rPr lang="en-US" dirty="0" smtClean="0">
                <a:latin typeface="BankGothic Lt BT" pitchFamily="34" charset="0"/>
              </a:rPr>
            </a:br>
            <a:r>
              <a:rPr lang="en-US" sz="2700" dirty="0" smtClean="0">
                <a:latin typeface="Cambria" pitchFamily="18" charset="0"/>
              </a:rPr>
              <a:t> Shane Goodman - Construction Management 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11734800" y="5892800"/>
            <a:ext cx="472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latin typeface="Cambria" pitchFamily="18" charset="0"/>
              </a:rPr>
              <a:t>AE </a:t>
            </a:r>
            <a:r>
              <a:rPr lang="en-US" sz="3200" dirty="0" smtClean="0">
                <a:latin typeface="Cambria" pitchFamily="18" charset="0"/>
              </a:rPr>
              <a:t>Senior Thesis 2009</a:t>
            </a:r>
            <a:endParaRPr lang="en-US" sz="3200" dirty="0">
              <a:latin typeface="Cambria" pitchFamily="18" charset="0"/>
            </a:endParaRPr>
          </a:p>
        </p:txBody>
      </p:sp>
      <p:pic>
        <p:nvPicPr>
          <p:cNvPr id="5" name="Picture 4" descr="detroit trans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2057400"/>
            <a:ext cx="6705600" cy="37719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DITCSchedule-Ga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57396"/>
            <a:ext cx="3733800" cy="25906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48800" y="1295401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Drafting and Engineering:	    4 weeks</a:t>
            </a:r>
          </a:p>
          <a:p>
            <a:r>
              <a:rPr lang="en-US" dirty="0" smtClean="0"/>
              <a:t>Fabrication:		    4 weeks</a:t>
            </a:r>
          </a:p>
          <a:p>
            <a:r>
              <a:rPr lang="en-US" dirty="0" smtClean="0"/>
              <a:t>Erection:			    1 week</a:t>
            </a:r>
          </a:p>
          <a:p>
            <a:r>
              <a:rPr lang="en-US" dirty="0" smtClean="0"/>
              <a:t>Clean-up and Detailing:	    1 week</a:t>
            </a:r>
            <a:endParaRPr lang="en-US" dirty="0"/>
          </a:p>
        </p:txBody>
      </p:sp>
      <p:pic>
        <p:nvPicPr>
          <p:cNvPr id="89090" name="Picture 2" descr="BrickDurations"/>
          <p:cNvPicPr>
            <a:picLocks noChangeAspect="1" noChangeArrowheads="1"/>
          </p:cNvPicPr>
          <p:nvPr/>
        </p:nvPicPr>
        <p:blipFill>
          <a:blip r:embed="rId4" cstate="print"/>
          <a:srcRect l="1681" r="840"/>
          <a:stretch>
            <a:fillRect/>
          </a:stretch>
        </p:blipFill>
        <p:spPr bwMode="auto">
          <a:xfrm>
            <a:off x="13487400" y="1371600"/>
            <a:ext cx="4495800" cy="1752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9525000" y="32766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31 days of duration saved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Precast was added, Brick was taken off, Exterior Framing durations changed</a:t>
            </a:r>
            <a:endParaRPr lang="en-US" dirty="0"/>
          </a:p>
        </p:txBody>
      </p:sp>
      <p:pic>
        <p:nvPicPr>
          <p:cNvPr id="33" name="Picture 32" descr="PrecastSchedule-G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046" y="3550920"/>
            <a:ext cx="3270156" cy="2621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 descr="PrecastSchedule-task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2" y="3550920"/>
            <a:ext cx="4374532" cy="2621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 descr="DITCSchedule-task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2" y="457396"/>
            <a:ext cx="4371916" cy="2590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304802" y="457200"/>
            <a:ext cx="461665" cy="5715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/>
              <a:t>Precast Panel Schedule           Original DITC Schedule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8516600" y="609600"/>
            <a:ext cx="8686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Construction Schedule only decreased by 3 days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dirty="0" smtClean="0"/>
              <a:t>General Conditions savings at $ 633 per day = $ 1,900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Increases Schedule Reliability</a:t>
            </a:r>
            <a:endParaRPr lang="en-US" dirty="0"/>
          </a:p>
        </p:txBody>
      </p:sp>
      <p:pic>
        <p:nvPicPr>
          <p:cNvPr id="27" name="Picture 26" descr="detroit trans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183600" y="2510883"/>
            <a:ext cx="3505200" cy="213731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8745200" y="4851737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Double construction speed of Metal Panels: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Construction Schedule can decrease by 22 days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Prefab with Precast Brick Panels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Panel System   Structural   </a:t>
            </a:r>
            <a:r>
              <a:rPr lang="en-US" sz="2000" dirty="0" smtClean="0">
                <a:latin typeface="BankGothic Md BT" pitchFamily="34" charset="0"/>
              </a:rPr>
              <a:t>Schedule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 Cost   Conclusion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48800" y="1230868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National Precast Estimate:    $ 215,850   or    $ 42.93 / SF</a:t>
            </a:r>
            <a:endParaRPr lang="en-US" dirty="0"/>
          </a:p>
        </p:txBody>
      </p:sp>
      <p:pic>
        <p:nvPicPr>
          <p:cNvPr id="88068" name="Picture 4" descr="Brick_Cost"/>
          <p:cNvPicPr>
            <a:picLocks noChangeAspect="1" noChangeArrowheads="1"/>
          </p:cNvPicPr>
          <p:nvPr/>
        </p:nvPicPr>
        <p:blipFill>
          <a:blip r:embed="rId2" cstate="print"/>
          <a:srcRect l="1887" r="1887"/>
          <a:stretch>
            <a:fillRect/>
          </a:stretch>
        </p:blipFill>
        <p:spPr bwMode="auto">
          <a:xfrm>
            <a:off x="11887200" y="1676401"/>
            <a:ext cx="3886200" cy="4132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2" descr="NewFootingSection"/>
          <p:cNvPicPr>
            <a:picLocks noChangeAspect="1" noChangeArrowheads="1"/>
          </p:cNvPicPr>
          <p:nvPr/>
        </p:nvPicPr>
        <p:blipFill>
          <a:blip r:embed="rId3" cstate="print"/>
          <a:srcRect l="34651" t="9223" r="11639" b="12460"/>
          <a:stretch>
            <a:fillRect/>
          </a:stretch>
        </p:blipFill>
        <p:spPr bwMode="auto">
          <a:xfrm>
            <a:off x="5410200" y="685800"/>
            <a:ext cx="2362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" descr="Old_Foundation"/>
          <p:cNvPicPr>
            <a:picLocks noChangeAspect="1" noChangeArrowheads="1"/>
          </p:cNvPicPr>
          <p:nvPr/>
        </p:nvPicPr>
        <p:blipFill>
          <a:blip r:embed="rId4" cstate="print"/>
          <a:srcRect l="4000" t="16000" r="34000" b="18222"/>
          <a:stretch>
            <a:fillRect/>
          </a:stretch>
        </p:blipFill>
        <p:spPr bwMode="auto">
          <a:xfrm>
            <a:off x="1052384" y="914400"/>
            <a:ext cx="268141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Rectangle 65"/>
          <p:cNvSpPr/>
          <p:nvPr/>
        </p:nvSpPr>
        <p:spPr>
          <a:xfrm>
            <a:off x="2286000" y="990600"/>
            <a:ext cx="304800" cy="220980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>
            <a:off x="3962400" y="1981200"/>
            <a:ext cx="1143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069" name="Picture 5" descr="Footing_Savings"/>
          <p:cNvPicPr>
            <a:picLocks noChangeAspect="1" noChangeArrowheads="1"/>
          </p:cNvPicPr>
          <p:nvPr/>
        </p:nvPicPr>
        <p:blipFill>
          <a:blip r:embed="rId5" cstate="print"/>
          <a:srcRect l="1308" r="1673"/>
          <a:stretch>
            <a:fillRect/>
          </a:stretch>
        </p:blipFill>
        <p:spPr bwMode="auto">
          <a:xfrm>
            <a:off x="2438400" y="4267200"/>
            <a:ext cx="4419600" cy="1295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" name="TextBox 75"/>
          <p:cNvSpPr txBox="1"/>
          <p:nvPr/>
        </p:nvSpPr>
        <p:spPr>
          <a:xfrm>
            <a:off x="19126200" y="3124201"/>
            <a:ext cx="746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Payback Period</a:t>
            </a:r>
          </a:p>
          <a:p>
            <a:endParaRPr lang="en-US" dirty="0" smtClean="0"/>
          </a:p>
          <a:p>
            <a:r>
              <a:rPr lang="en-US" dirty="0" smtClean="0"/>
              <a:t>$ 453 annual savings in heating and cooling costs</a:t>
            </a:r>
          </a:p>
          <a:p>
            <a:endParaRPr lang="en-US" dirty="0" smtClean="0"/>
          </a:p>
          <a:p>
            <a:r>
              <a:rPr lang="en-US" dirty="0" smtClean="0"/>
              <a:t>$ 8,712 / $ 453 per year =</a:t>
            </a:r>
          </a:p>
          <a:p>
            <a:endParaRPr lang="en-US" dirty="0" smtClean="0"/>
          </a:p>
          <a:p>
            <a:r>
              <a:rPr lang="en-US" dirty="0" smtClean="0"/>
              <a:t>Payback Period of 19 years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Prefab with Precast Brick Panels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Panel System   Structural   Schedule   </a:t>
            </a:r>
            <a:r>
              <a:rPr lang="en-US" sz="2000" dirty="0" smtClean="0">
                <a:latin typeface="BankGothic Md BT" pitchFamily="34" charset="0"/>
              </a:rPr>
              <a:t>Cost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 Conclusion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  <p:pic>
        <p:nvPicPr>
          <p:cNvPr id="31" name="Picture 30" descr="BrickvsPrecast_Cos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0" y="685800"/>
            <a:ext cx="4953000" cy="192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1" grpId="0" animBg="1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Prefab with Precast Brick Panels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Panel System   Structural   Schedule   Cost   </a:t>
            </a:r>
            <a:r>
              <a:rPr lang="en-US" sz="2000" dirty="0" smtClean="0">
                <a:latin typeface="BankGothic Md BT" pitchFamily="34" charset="0"/>
              </a:rPr>
              <a:t>Conclusion</a:t>
            </a:r>
            <a:endParaRPr lang="en-US" sz="2800" u="sng" dirty="0" smtClean="0">
              <a:latin typeface="BankGothic Md BT" pitchFamily="34" charset="0"/>
            </a:endParaRPr>
          </a:p>
        </p:txBody>
      </p:sp>
      <p:pic>
        <p:nvPicPr>
          <p:cNvPr id="19" name="Picture 18" descr="detroit trans01.jpg"/>
          <p:cNvPicPr>
            <a:picLocks noChangeAspect="1"/>
          </p:cNvPicPr>
          <p:nvPr/>
        </p:nvPicPr>
        <p:blipFill>
          <a:blip r:embed="rId2" cstate="print"/>
          <a:srcRect l="6750"/>
          <a:stretch>
            <a:fillRect/>
          </a:stretch>
        </p:blipFill>
        <p:spPr>
          <a:xfrm>
            <a:off x="10515600" y="1447800"/>
            <a:ext cx="2895600" cy="1905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1" name="Picture 2" descr="National Prec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25600" y="1364672"/>
            <a:ext cx="2667000" cy="1091046"/>
          </a:xfrm>
          <a:prstGeom prst="rect">
            <a:avLst/>
          </a:prstGeom>
          <a:noFill/>
        </p:spPr>
      </p:pic>
      <p:pic>
        <p:nvPicPr>
          <p:cNvPr id="23" name="Picture 4" descr="THERMOMASS.c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25600" y="2667000"/>
            <a:ext cx="2743200" cy="6858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9525000" y="358140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31 days of duration saved with 3 days of Construction Schedule saved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More reliance in schedule, with opportunity to accelerate metal panels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Increase of $8,712 in total cost (4% increase)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Payback period of 19 years with heating and cooling load savings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" y="457200"/>
            <a:ext cx="8229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Lesson Learned</a:t>
            </a:r>
            <a:endParaRPr lang="en-US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endParaRPr lang="en-US" b="1" u="sng" dirty="0" smtClean="0"/>
          </a:p>
          <a:p>
            <a:pPr algn="ctr"/>
            <a:r>
              <a:rPr lang="en-US" dirty="0" smtClean="0"/>
              <a:t>Consider activities other than critical path activities when looking to accelerate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Hypothetically test acceleration scenarios on CPM schedule to evaluate</a:t>
            </a:r>
            <a:endParaRPr lang="en-US" dirty="0"/>
          </a:p>
        </p:txBody>
      </p:sp>
      <p:pic>
        <p:nvPicPr>
          <p:cNvPr id="26" name="Picture 25" descr="DITCSchedule-Gant.jpg"/>
          <p:cNvPicPr>
            <a:picLocks noChangeAspect="1"/>
          </p:cNvPicPr>
          <p:nvPr/>
        </p:nvPicPr>
        <p:blipFill>
          <a:blip r:embed="rId5" cstate="print"/>
          <a:srcRect l="13513"/>
          <a:stretch>
            <a:fillRect/>
          </a:stretch>
        </p:blipFill>
        <p:spPr>
          <a:xfrm>
            <a:off x="4800598" y="972133"/>
            <a:ext cx="2212661" cy="1775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 descr="PrecastSchedule-Gan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69696" y="2895600"/>
            <a:ext cx="2240702" cy="1796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 descr="PrecastSchedule-task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5001" y="2895600"/>
            <a:ext cx="2997417" cy="1796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 descr="DITCSchedule-task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5000" y="972134"/>
            <a:ext cx="2995625" cy="1775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296400" y="38100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u="sng" dirty="0" smtClean="0">
                <a:latin typeface="BankGothic Md BT" pitchFamily="34" charset="0"/>
              </a:rPr>
              <a:t>Modularization of Interior Walls</a:t>
            </a:r>
          </a:p>
          <a:p>
            <a:pPr algn="ctr"/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IrisWall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System     Schedule     Cost     Conclusion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t="6059" r="2386" b="9785"/>
          <a:stretch>
            <a:fillRect/>
          </a:stretch>
        </p:blipFill>
        <p:spPr bwMode="auto">
          <a:xfrm>
            <a:off x="10744200" y="1600200"/>
            <a:ext cx="6248400" cy="3348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EWStakeoff-FloorPlan-SECONDLEVEL Layout1 (1).jpg"/>
          <p:cNvPicPr>
            <a:picLocks noChangeAspect="1"/>
          </p:cNvPicPr>
          <p:nvPr/>
        </p:nvPicPr>
        <p:blipFill>
          <a:blip r:embed="rId2" cstate="print">
            <a:lum contrast="-30000"/>
          </a:blip>
          <a:stretch>
            <a:fillRect/>
          </a:stretch>
        </p:blipFill>
        <p:spPr>
          <a:xfrm>
            <a:off x="9525000" y="3657600"/>
            <a:ext cx="8402645" cy="25146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0012681" y="4267200"/>
            <a:ext cx="15240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2374881" y="4267200"/>
            <a:ext cx="17526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4432281" y="4267200"/>
            <a:ext cx="16002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6870681" y="4724400"/>
            <a:ext cx="304800" cy="9906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2451081" y="5334000"/>
            <a:ext cx="12954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3594081" y="4724400"/>
            <a:ext cx="152400" cy="6096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Modularization of Interior Walls</a:t>
            </a:r>
          </a:p>
          <a:p>
            <a:pPr algn="ctr"/>
            <a:r>
              <a:rPr lang="en-US" sz="2000" dirty="0" err="1" smtClean="0">
                <a:latin typeface="BankGothic Md BT" pitchFamily="34" charset="0"/>
              </a:rPr>
              <a:t>IrisWall</a:t>
            </a:r>
            <a:r>
              <a:rPr lang="en-US" sz="2000" dirty="0" smtClean="0">
                <a:latin typeface="BankGothic Md BT" pitchFamily="34" charset="0"/>
              </a:rPr>
              <a:t> System    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Schedule</a:t>
            </a:r>
            <a:r>
              <a:rPr lang="en-US" sz="2000" dirty="0" smtClean="0">
                <a:latin typeface="BankGothic Md BT" pitchFamily="34" charset="0"/>
              </a:rPr>
              <a:t>    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Cost      Conclusion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pic>
        <p:nvPicPr>
          <p:cNvPr id="71690" name="Picture 10" descr="http://www.ewswalls.com/images/header_lef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25200" y="1219200"/>
            <a:ext cx="2362200" cy="857251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3792200" y="1143000"/>
            <a:ext cx="2634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IrisWall</a:t>
            </a:r>
            <a:endParaRPr lang="en-US" sz="54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48800" y="220980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Located near Cleveland, Ohio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Prefabricated using Recyclable materials, Water-based finishes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IrisWall</a:t>
            </a:r>
            <a:r>
              <a:rPr lang="en-US" dirty="0" smtClean="0"/>
              <a:t> substituted for drywall in areas with drop ceiling and not for MEP walls</a:t>
            </a:r>
            <a:endParaRPr lang="en-US" dirty="0"/>
          </a:p>
        </p:txBody>
      </p:sp>
      <p:pic>
        <p:nvPicPr>
          <p:cNvPr id="41" name="Picture 40" descr="IrisWallSchedule-Gan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371600"/>
            <a:ext cx="3733800" cy="1753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1143000" y="6096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Total Duration Saved = </a:t>
            </a:r>
            <a:r>
              <a:rPr lang="en-US" sz="2000" b="1" dirty="0" smtClean="0"/>
              <a:t>44 days</a:t>
            </a:r>
            <a:endParaRPr lang="en-US" sz="2000" b="1" dirty="0"/>
          </a:p>
        </p:txBody>
      </p:sp>
      <p:pic>
        <p:nvPicPr>
          <p:cNvPr id="51" name="Picture 50" descr="IrisWallSchedule-Task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371600"/>
            <a:ext cx="4653590" cy="1753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457200" y="388620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Construction Schedule decreased by 6 days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General Conditions savings at $ 633 per day = $ 3,800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18669000" y="2667000"/>
            <a:ext cx="845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IrisWall</a:t>
            </a:r>
            <a:r>
              <a:rPr lang="en-US" u="sng" dirty="0" smtClean="0"/>
              <a:t> Return on Investment</a:t>
            </a:r>
          </a:p>
          <a:p>
            <a:endParaRPr lang="en-US" u="sng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Tax and Renovation savings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Classified as furniture: 7 year depreciation, compared to 39 years for drywall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Assuming a 10% per year move rate, and 5% inflation rate: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8516600" y="4992469"/>
            <a:ext cx="868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Payback Period for </a:t>
            </a:r>
            <a:r>
              <a:rPr lang="en-US" sz="2400" dirty="0" err="1" smtClean="0"/>
              <a:t>IrisWall</a:t>
            </a:r>
            <a:r>
              <a:rPr lang="en-US" sz="2400" dirty="0" smtClean="0"/>
              <a:t> on DITC = 60 months</a:t>
            </a:r>
          </a:p>
          <a:p>
            <a:endParaRPr lang="en-US" dirty="0"/>
          </a:p>
        </p:txBody>
      </p:sp>
      <p:pic>
        <p:nvPicPr>
          <p:cNvPr id="56" name="Picture 55" descr="IrisWall_vs_Drywall_Cos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02600" y="533400"/>
            <a:ext cx="4114800" cy="1863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3" grpId="0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Modularization of Interior Walls</a:t>
            </a:r>
          </a:p>
          <a:p>
            <a:pPr algn="ctr"/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IrisWall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System      Schedule</a:t>
            </a:r>
            <a:r>
              <a:rPr lang="en-US" sz="2000" dirty="0" smtClean="0">
                <a:latin typeface="BankGothic Md BT" pitchFamily="34" charset="0"/>
              </a:rPr>
              <a:t>    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Cost      </a:t>
            </a:r>
            <a:r>
              <a:rPr lang="en-US" sz="2000" dirty="0" smtClean="0">
                <a:latin typeface="BankGothic Md BT" pitchFamily="34" charset="0"/>
              </a:rPr>
              <a:t>Conclusion</a:t>
            </a:r>
            <a:endParaRPr lang="en-US" sz="2800" u="sng" dirty="0" smtClean="0">
              <a:latin typeface="BankGothic Md BT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 t="6059" r="2386" b="9785"/>
          <a:stretch>
            <a:fillRect/>
          </a:stretch>
        </p:blipFill>
        <p:spPr bwMode="auto">
          <a:xfrm>
            <a:off x="12344400" y="1295400"/>
            <a:ext cx="2743200" cy="1469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10" descr="http://www.ewswalls.com/images/header_lef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1200" y="1600200"/>
            <a:ext cx="2514600" cy="857251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5316200" y="1524000"/>
            <a:ext cx="2634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IrisWall</a:t>
            </a:r>
            <a:endParaRPr lang="en-US" sz="54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25000" y="297180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44 days of duration saved with 6 days of Construction Schedule saved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More float in schedule, less opportunity for delays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Increase of $44,800 in total cost (33% increase), but more flexible design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Payback period of 60 months due to renovation and tax savings</a:t>
            </a:r>
          </a:p>
          <a:p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228601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latin typeface="BankGothic Md BT" pitchFamily="34" charset="0"/>
              </a:rPr>
              <a:t>Designing the Design Model</a:t>
            </a:r>
          </a:p>
          <a:p>
            <a:pPr algn="ctr"/>
            <a:r>
              <a:rPr lang="en-US" sz="2000" dirty="0" smtClean="0">
                <a:latin typeface="BankGothic Md BT" pitchFamily="34" charset="0"/>
              </a:rPr>
              <a:t>Introduction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  Process Mapping    MPR    Conclusion  </a:t>
            </a:r>
            <a:r>
              <a:rPr lang="en-US" sz="2000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DITCrevit-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492" b="5101"/>
          <a:stretch>
            <a:fillRect/>
          </a:stretch>
        </p:blipFill>
        <p:spPr>
          <a:xfrm>
            <a:off x="9448800" y="1371600"/>
            <a:ext cx="8610600" cy="2603838"/>
          </a:xfrm>
          <a:prstGeom prst="rect">
            <a:avLst/>
          </a:prstGeom>
        </p:spPr>
      </p:pic>
      <p:pic>
        <p:nvPicPr>
          <p:cNvPr id="26" name="Picture 25" descr="DITCrevi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" t="7810" b="4983"/>
          <a:stretch>
            <a:fillRect/>
          </a:stretch>
        </p:blipFill>
        <p:spPr>
          <a:xfrm>
            <a:off x="9372600" y="3276600"/>
            <a:ext cx="87630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83400" y="2906327"/>
            <a:ext cx="6248400" cy="136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64600" y="533400"/>
            <a:ext cx="256032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821400" y="4343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6"/>
          <a:srcRect r="41936" b="35714"/>
          <a:stretch>
            <a:fillRect/>
          </a:stretch>
        </p:blipFill>
        <p:spPr bwMode="auto">
          <a:xfrm>
            <a:off x="20650200" y="4648200"/>
            <a:ext cx="137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20650200" y="54057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Construction Industry Institute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250402" y="5181600"/>
            <a:ext cx="241788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8"/>
          <a:srcRect r="77550" b="9091"/>
          <a:stretch>
            <a:fillRect/>
          </a:stretch>
        </p:blipFill>
        <p:spPr bwMode="auto">
          <a:xfrm>
            <a:off x="24688800" y="5029200"/>
            <a:ext cx="221992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0"/>
            <a:ext cx="876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Designing the Design Model</a:t>
            </a:r>
          </a:p>
          <a:p>
            <a:pPr algn="ctr"/>
            <a:r>
              <a:rPr lang="en-US" sz="1600" dirty="0" smtClean="0">
                <a:latin typeface="BankGothic Md BT" pitchFamily="34" charset="0"/>
              </a:rPr>
              <a:t>Introduction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    Process Mapping      MPR      DITC      Conclusion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</a:t>
            </a:r>
            <a:r>
              <a:rPr lang="en-US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448800" y="1371600"/>
            <a:ext cx="8610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NIST</a:t>
            </a:r>
            <a:r>
              <a:rPr lang="en-US" sz="1600" dirty="0" smtClean="0"/>
              <a:t> – “Cost Analysis of Inadequate Interoperability in the U.S. Capital Facilities Industry”</a:t>
            </a:r>
          </a:p>
          <a:p>
            <a:endParaRPr lang="en-US" sz="1600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 Cost of inadequate interoperability among CAD, Engineering and Software Systems</a:t>
            </a:r>
          </a:p>
          <a:p>
            <a:pPr lvl="1"/>
            <a:endParaRPr lang="en-US" sz="1600" dirty="0" smtClean="0"/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 $ 15.8 billion per year in U.S Capital Facilities Industry</a:t>
            </a:r>
            <a:endParaRPr lang="en-US" sz="1600" dirty="0"/>
          </a:p>
        </p:txBody>
      </p:sp>
      <p:pic>
        <p:nvPicPr>
          <p:cNvPr id="40" name="Picture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 l="22656" t="20833" r="11719" b="19727"/>
          <a:stretch>
            <a:fillRect/>
          </a:stretch>
        </p:blipFill>
        <p:spPr bwMode="auto">
          <a:xfrm>
            <a:off x="11353800" y="2667001"/>
            <a:ext cx="4652456" cy="316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381000" y="457200"/>
            <a:ext cx="8458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BIM Execution Planning Guide</a:t>
            </a:r>
          </a:p>
          <a:p>
            <a:endParaRPr lang="en-US" dirty="0" smtClean="0"/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dirty="0" smtClean="0"/>
              <a:t>  Help early project participants reach decisions on and plan for BIM Implementation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dirty="0" smtClean="0"/>
              <a:t>  Process Mapping to establish a workflow for specific BIM uses</a:t>
            </a:r>
          </a:p>
          <a:p>
            <a:pPr lvl="1"/>
            <a:endParaRPr lang="en-US" sz="1600" dirty="0" smtClean="0"/>
          </a:p>
          <a:p>
            <a:r>
              <a:rPr lang="en-US" dirty="0" smtClean="0"/>
              <a:t>Research </a:t>
            </a:r>
            <a:r>
              <a:rPr lang="en-US" dirty="0" smtClean="0"/>
              <a:t>Goals</a:t>
            </a:r>
            <a:br>
              <a:rPr lang="en-US" dirty="0" smtClean="0"/>
            </a:br>
            <a:endParaRPr lang="en-US" sz="1600" dirty="0" smtClean="0"/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dirty="0" smtClean="0"/>
              <a:t>  Create process maps for developing a 4D model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dirty="0" smtClean="0"/>
              <a:t>  Develop a tool for defining the progression of a model throughout a project lifecycle</a:t>
            </a:r>
          </a:p>
          <a:p>
            <a:pPr lvl="1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dirty="0" smtClean="0"/>
              <a:t>  Apply process mapping and model progression tool to the DITC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 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0"/>
            <a:ext cx="876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Designing the Design Model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Introduction       </a:t>
            </a:r>
            <a:r>
              <a:rPr lang="en-US" sz="1600" dirty="0" smtClean="0">
                <a:latin typeface="BankGothic Md BT" pitchFamily="34" charset="0"/>
              </a:rPr>
              <a:t>Process Mapping      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MPR        Conclusion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</a:t>
            </a:r>
            <a:r>
              <a:rPr lang="en-US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48800" y="121027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Company and Project level maps to establish a workflow for specific BIM uses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dirty="0" err="1" smtClean="0"/>
              <a:t>Chitwan</a:t>
            </a:r>
            <a:r>
              <a:rPr lang="en-US" dirty="0" smtClean="0"/>
              <a:t> </a:t>
            </a:r>
            <a:r>
              <a:rPr lang="en-US" dirty="0" err="1" smtClean="0"/>
              <a:t>Saluja</a:t>
            </a:r>
            <a:r>
              <a:rPr lang="en-US" dirty="0" smtClean="0"/>
              <a:t> created a 6 step procedure and a standard swim-lane layout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9525000" y="2209800"/>
            <a:ext cx="8534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Step 1: </a:t>
            </a:r>
            <a:r>
              <a:rPr lang="en-US" sz="1400" dirty="0" smtClean="0"/>
              <a:t>Hierarchically decompose the task into a set of activities.</a:t>
            </a:r>
          </a:p>
          <a:p>
            <a:endParaRPr lang="en-US" sz="1400" dirty="0" smtClean="0"/>
          </a:p>
          <a:p>
            <a:r>
              <a:rPr lang="en-US" sz="1400" b="1" dirty="0" smtClean="0"/>
              <a:t>Step 2: </a:t>
            </a:r>
            <a:r>
              <a:rPr lang="en-US" sz="1400" dirty="0" smtClean="0"/>
              <a:t>Define the dependency with other activities.</a:t>
            </a:r>
          </a:p>
          <a:p>
            <a:endParaRPr lang="en-US" sz="1400" dirty="0" smtClean="0"/>
          </a:p>
          <a:p>
            <a:r>
              <a:rPr lang="en-US" sz="1400" b="1" dirty="0" smtClean="0"/>
              <a:t>Step 3: </a:t>
            </a:r>
            <a:r>
              <a:rPr lang="en-US" sz="1400" dirty="0" smtClean="0"/>
              <a:t>Break up every activity within the task (repeat a-c)</a:t>
            </a:r>
          </a:p>
          <a:p>
            <a:endParaRPr lang="en-US" sz="1400" dirty="0" smtClean="0"/>
          </a:p>
          <a:p>
            <a:r>
              <a:rPr lang="en-US" sz="1400" dirty="0" smtClean="0"/>
              <a:t>	a: RESOURCE: Identify the resource to be used</a:t>
            </a:r>
          </a:p>
          <a:p>
            <a:pPr lvl="2"/>
            <a:r>
              <a:rPr lang="en-US" sz="1400" dirty="0" smtClean="0"/>
              <a:t>b: RESULT: Define intermediate and final results in the form of BIM   models, and   information exchange required for the activity.</a:t>
            </a:r>
          </a:p>
          <a:p>
            <a:r>
              <a:rPr lang="en-US" sz="1400" dirty="0" smtClean="0"/>
              <a:t>	c: AGENT: the agent performing the activity.</a:t>
            </a:r>
          </a:p>
          <a:p>
            <a:endParaRPr lang="en-US" sz="1400" dirty="0" smtClean="0"/>
          </a:p>
          <a:p>
            <a:r>
              <a:rPr lang="en-US" sz="1400" b="1" dirty="0" smtClean="0"/>
              <a:t>Step 4: </a:t>
            </a:r>
            <a:r>
              <a:rPr lang="en-US" sz="1400" dirty="0" smtClean="0"/>
              <a:t>Check if the results have been met – e.g.: decision making criteria, entry – exit criteria.</a:t>
            </a:r>
          </a:p>
          <a:p>
            <a:endParaRPr lang="en-US" sz="1400" dirty="0" smtClean="0"/>
          </a:p>
          <a:p>
            <a:r>
              <a:rPr lang="en-US" sz="1400" b="1" dirty="0" smtClean="0"/>
              <a:t>Step 5: </a:t>
            </a:r>
            <a:r>
              <a:rPr lang="en-US" sz="1400" dirty="0" smtClean="0"/>
              <a:t>The feedback to be provided to other agents concerned (e.g.: the client for his approval of the estimation, the designer, etc.)</a:t>
            </a:r>
          </a:p>
          <a:p>
            <a:endParaRPr lang="en-US" sz="1400" dirty="0" smtClean="0"/>
          </a:p>
          <a:p>
            <a:r>
              <a:rPr lang="en-US" sz="1400" b="1" dirty="0" smtClean="0"/>
              <a:t>Step 6: </a:t>
            </a:r>
            <a:r>
              <a:rPr lang="en-US" sz="1400" dirty="0" smtClean="0"/>
              <a:t>Document, review and redesign this process for further use.</a:t>
            </a:r>
            <a:endParaRPr lang="en-US" sz="1400" dirty="0"/>
          </a:p>
        </p:txBody>
      </p:sp>
      <p:pic>
        <p:nvPicPr>
          <p:cNvPr id="23" name="Picture 22" descr="Develop_4D_Model_All_Phases_3.jpg"/>
          <p:cNvPicPr>
            <a:picLocks noChangeAspect="1"/>
          </p:cNvPicPr>
          <p:nvPr/>
        </p:nvPicPr>
        <p:blipFill>
          <a:blip r:embed="rId2"/>
          <a:srcRect b="28889"/>
          <a:stretch>
            <a:fillRect/>
          </a:stretch>
        </p:blipFill>
        <p:spPr>
          <a:xfrm>
            <a:off x="18516600" y="381000"/>
            <a:ext cx="8686800" cy="4975510"/>
          </a:xfrm>
          <a:prstGeom prst="rect">
            <a:avLst/>
          </a:prstGeom>
        </p:spPr>
      </p:pic>
      <p:pic>
        <p:nvPicPr>
          <p:cNvPr id="24" name="Picture 23" descr="Develop_4D_Model_All_Phases_3.jpg"/>
          <p:cNvPicPr>
            <a:picLocks noChangeAspect="1"/>
          </p:cNvPicPr>
          <p:nvPr/>
        </p:nvPicPr>
        <p:blipFill>
          <a:blip r:embed="rId2"/>
          <a:srcRect l="10622" t="44444" r="63424" b="34444"/>
          <a:stretch>
            <a:fillRect/>
          </a:stretch>
        </p:blipFill>
        <p:spPr>
          <a:xfrm>
            <a:off x="18364202" y="2667000"/>
            <a:ext cx="4535908" cy="29718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Develop_4D_Model_All_Phases_3.jpg"/>
          <p:cNvPicPr>
            <a:picLocks noChangeAspect="1"/>
          </p:cNvPicPr>
          <p:nvPr/>
        </p:nvPicPr>
        <p:blipFill>
          <a:blip r:embed="rId2"/>
          <a:srcRect l="80428" t="42458" r="1673" b="33973"/>
          <a:stretch>
            <a:fillRect/>
          </a:stretch>
        </p:blipFill>
        <p:spPr>
          <a:xfrm>
            <a:off x="24003000" y="2743201"/>
            <a:ext cx="3124200" cy="331354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ProcessPackage_Procedure_2009-03-19_1223.jpg"/>
          <p:cNvPicPr>
            <a:picLocks noChangeAspect="1"/>
          </p:cNvPicPr>
          <p:nvPr/>
        </p:nvPicPr>
        <p:blipFill>
          <a:blip r:embed="rId3"/>
          <a:srcRect b="30986"/>
          <a:stretch>
            <a:fillRect/>
          </a:stretch>
        </p:blipFill>
        <p:spPr>
          <a:xfrm>
            <a:off x="393821" y="609600"/>
            <a:ext cx="8521579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evelop_4DDetailed_CPM_Model.jpg"/>
          <p:cNvPicPr>
            <a:picLocks noChangeAspect="1"/>
          </p:cNvPicPr>
          <p:nvPr/>
        </p:nvPicPr>
        <p:blipFill>
          <a:blip r:embed="rId2"/>
          <a:srcRect b="27957"/>
          <a:stretch>
            <a:fillRect/>
          </a:stretch>
        </p:blipFill>
        <p:spPr>
          <a:xfrm>
            <a:off x="18516602" y="381000"/>
            <a:ext cx="8732724" cy="5638800"/>
          </a:xfrm>
          <a:prstGeom prst="rect">
            <a:avLst/>
          </a:prstGeom>
        </p:spPr>
      </p:pic>
      <p:pic>
        <p:nvPicPr>
          <p:cNvPr id="21" name="Picture 20" descr="Develop_4DMilestone_Model.jpg"/>
          <p:cNvPicPr>
            <a:picLocks noChangeAspect="1"/>
          </p:cNvPicPr>
          <p:nvPr/>
        </p:nvPicPr>
        <p:blipFill>
          <a:blip r:embed="rId3"/>
          <a:srcRect b="17439"/>
          <a:stretch>
            <a:fillRect/>
          </a:stretch>
        </p:blipFill>
        <p:spPr>
          <a:xfrm>
            <a:off x="304800" y="381001"/>
            <a:ext cx="8458200" cy="5564605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0"/>
            <a:ext cx="876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Designing the Design Model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Introduction       </a:t>
            </a:r>
            <a:r>
              <a:rPr lang="en-US" sz="1600" dirty="0" smtClean="0">
                <a:latin typeface="BankGothic Md BT" pitchFamily="34" charset="0"/>
              </a:rPr>
              <a:t>Process Mapping      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MPR        Conclusion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</a:t>
            </a:r>
            <a:r>
              <a:rPr lang="en-US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58400" y="1295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 4D Milestone Model  -and-  Develop 4D Detailed CPM Model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7221200" y="1447800"/>
            <a:ext cx="8382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>
            <a:off x="9372600" y="1447800"/>
            <a:ext cx="7620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134600" y="2057401"/>
            <a:ext cx="71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  Specific Agents identified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  Specific Inputs and Outputs Identified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  Overall process remained very similar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231392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" y="228600"/>
            <a:ext cx="27051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154400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024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5963900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0"/>
            <a:ext cx="868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latin typeface="BankGothic Md BT" pitchFamily="34" charset="0"/>
              </a:rPr>
              <a:t>OUTLINE</a:t>
            </a:r>
          </a:p>
          <a:p>
            <a:endParaRPr lang="en-US" sz="2000" u="sng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DITC Overview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Prefab with Precast Brick Panels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Modularization of Interior Walls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Designing the Design Model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Acknowledgments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Questions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>
              <a:latin typeface="BankGothic Md BT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8211800" y="0"/>
            <a:ext cx="9220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0"/>
            <a:ext cx="876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Designing the Design Model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Introduction       Process Mapping       </a:t>
            </a:r>
            <a:r>
              <a:rPr lang="en-US" sz="1600" dirty="0" smtClean="0">
                <a:latin typeface="BankGothic Md BT" pitchFamily="34" charset="0"/>
              </a:rPr>
              <a:t>MPR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      Conclusion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</a:t>
            </a:r>
            <a:r>
              <a:rPr lang="en-US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 l="2629" t="11429" r="990" b="33333"/>
          <a:stretch>
            <a:fillRect/>
          </a:stretch>
        </p:blipFill>
        <p:spPr bwMode="auto">
          <a:xfrm>
            <a:off x="381000" y="457201"/>
            <a:ext cx="8153400" cy="42990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/>
          <a:srcRect l="2910" r="2545" b="80724"/>
          <a:stretch>
            <a:fillRect/>
          </a:stretch>
        </p:blipFill>
        <p:spPr bwMode="auto">
          <a:xfrm>
            <a:off x="1828800" y="4953000"/>
            <a:ext cx="5410200" cy="1357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8516603" y="381003"/>
          <a:ext cx="8686795" cy="6382648"/>
        </p:xfrm>
        <a:graphic>
          <a:graphicData uri="http://schemas.openxmlformats.org/drawingml/2006/table">
            <a:tbl>
              <a:tblPr/>
              <a:tblGrid>
                <a:gridCol w="1089611"/>
                <a:gridCol w="104154"/>
                <a:gridCol w="897571"/>
                <a:gridCol w="897571"/>
                <a:gridCol w="104154"/>
                <a:gridCol w="897571"/>
                <a:gridCol w="897571"/>
                <a:gridCol w="104154"/>
                <a:gridCol w="897571"/>
                <a:gridCol w="897571"/>
                <a:gridCol w="104154"/>
                <a:gridCol w="897571"/>
                <a:gridCol w="897571"/>
              </a:tblGrid>
              <a:tr h="23112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Progression Requirements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049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94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Identify Model Content (Part 1)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Identify Model Content Requirements (Part 2)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049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1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Content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Use 1: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Use 2: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Use 3: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Use 4: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1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Foundations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42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Basement Construction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1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Superstructure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9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Exterior Closure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Roofing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70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Interior Construction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Staircases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1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Interior Finishes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Conveying Systems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Plumbing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HVAC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Fire Protection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Electrical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Equipment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Furnishings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Special Construction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97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Building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Sitework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0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Construction Systems and Equipment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4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Temporary Safety and Security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33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Temporary Facilities &amp; Weather Protect.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2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Construction Activity Space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Project Information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4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Facility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Spaces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9164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9448800" y="1346061"/>
            <a:ext cx="8610600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AIA Document E202-2008: BIM Protocol Exhibit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Level of Detail (LOD) and Model Element Author (MEA)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Problems with AIA Document E202-2008</a:t>
            </a:r>
            <a:endParaRPr lang="en-US" sz="1400" dirty="0" smtClean="0"/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smtClean="0"/>
              <a:t>CSI </a:t>
            </a:r>
            <a:r>
              <a:rPr lang="en-US" sz="1400" dirty="0" err="1" smtClean="0"/>
              <a:t>Uniformat</a:t>
            </a:r>
            <a:r>
              <a:rPr lang="en-US" sz="1400" dirty="0" smtClean="0"/>
              <a:t> </a:t>
            </a:r>
            <a:r>
              <a:rPr lang="en-US" sz="1400" dirty="0" smtClean="0"/>
              <a:t>not effective </a:t>
            </a:r>
            <a:r>
              <a:rPr lang="en-US" sz="1400" dirty="0" smtClean="0"/>
              <a:t>at dividing </a:t>
            </a:r>
            <a:r>
              <a:rPr lang="en-US" sz="1400" dirty="0" smtClean="0"/>
              <a:t>model elements required for BIM </a:t>
            </a:r>
            <a:r>
              <a:rPr lang="en-US" sz="1400" dirty="0" smtClean="0"/>
              <a:t>use</a:t>
            </a:r>
            <a:endParaRPr lang="en-US" sz="1400" dirty="0" smtClean="0"/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smtClean="0"/>
              <a:t>Project Phases do not successfully differentiate the requirements for different  BIM uses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smtClean="0"/>
              <a:t>Generic LOD (100-500) can not entirely define the detail requirements of model elements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smtClean="0"/>
              <a:t>There is no space for the grouping requirements of model elements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smtClean="0"/>
              <a:t>Model Element Author can be defined by work package</a:t>
            </a:r>
          </a:p>
          <a:p>
            <a:pPr marL="342900" indent="-342900">
              <a:lnSpc>
                <a:spcPct val="150000"/>
              </a:lnSpc>
            </a:pPr>
            <a:endParaRPr lang="en-US" sz="1400" dirty="0" smtClean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Model Progression Requirements Document (MPR)</a:t>
            </a:r>
          </a:p>
          <a:p>
            <a:pPr marL="800100" lvl="1" indent="-342900">
              <a:buFont typeface="+mj-lt"/>
              <a:buAutoNum type="arabicPeriod"/>
            </a:pPr>
            <a:endParaRPr lang="en-US" sz="1400" dirty="0" smtClean="0"/>
          </a:p>
        </p:txBody>
      </p:sp>
      <p:pic>
        <p:nvPicPr>
          <p:cNvPr id="23" name="Picture 22" descr="Blank_MPR.jpg"/>
          <p:cNvPicPr>
            <a:picLocks noChangeAspect="1"/>
          </p:cNvPicPr>
          <p:nvPr/>
        </p:nvPicPr>
        <p:blipFill>
          <a:blip r:embed="rId5"/>
          <a:srcRect t="2913" r="42616" b="66019"/>
          <a:stretch>
            <a:fillRect/>
          </a:stretch>
        </p:blipFill>
        <p:spPr>
          <a:xfrm>
            <a:off x="18516600" y="381000"/>
            <a:ext cx="8610600" cy="304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Blank_MPR.jpg"/>
          <p:cNvPicPr>
            <a:picLocks noChangeAspect="1"/>
          </p:cNvPicPr>
          <p:nvPr/>
        </p:nvPicPr>
        <p:blipFill>
          <a:blip r:embed="rId5"/>
          <a:srcRect t="76810" r="42857"/>
          <a:stretch>
            <a:fillRect/>
          </a:stretch>
        </p:blipFill>
        <p:spPr>
          <a:xfrm>
            <a:off x="18516600" y="3886200"/>
            <a:ext cx="8610600" cy="25420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0"/>
            <a:ext cx="876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Designing the Design Model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Introduction       Process Mapping       </a:t>
            </a:r>
            <a:r>
              <a:rPr lang="en-US" sz="1600" dirty="0" smtClean="0">
                <a:latin typeface="BankGothic Md BT" pitchFamily="34" charset="0"/>
              </a:rPr>
              <a:t>MPR       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Conclusion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</a:t>
            </a:r>
            <a:r>
              <a:rPr lang="en-US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8516602" y="381003"/>
          <a:ext cx="8610597" cy="6410540"/>
        </p:xfrm>
        <a:graphic>
          <a:graphicData uri="http://schemas.openxmlformats.org/drawingml/2006/table">
            <a:tbl>
              <a:tblPr/>
              <a:tblGrid>
                <a:gridCol w="1080053"/>
                <a:gridCol w="103240"/>
                <a:gridCol w="889698"/>
                <a:gridCol w="889698"/>
                <a:gridCol w="103240"/>
                <a:gridCol w="889698"/>
                <a:gridCol w="889698"/>
                <a:gridCol w="103240"/>
                <a:gridCol w="889698"/>
                <a:gridCol w="889698"/>
                <a:gridCol w="103240"/>
                <a:gridCol w="889698"/>
                <a:gridCol w="889698"/>
              </a:tblGrid>
              <a:tr h="232726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Progression Requirements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351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Identify Model Content (Part 1)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Identify Model Content Requirements (Part 2)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351"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38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Model Content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Use 1: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Use 2: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Use 3: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Use 4: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38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Foundations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63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Basement Construction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38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Superstructure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3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Exterior Closure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Roofing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73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Interior Construction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Staircases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38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Interior Finishes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Conveying Systems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Plumbing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HVAC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Fire Protection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Electrical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Equipment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Furnishings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Special Construction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83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Building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Sitework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672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Construction Systems and Equipment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87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Temporary Safety and Security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2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Temporary Facilities &amp; Weather Protect.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7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Construction Activity Space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28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Project Information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36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Facility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Spaces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Grouping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84437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520" marR="2520" marT="25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9448800" y="1371600"/>
            <a:ext cx="861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help users complete the </a:t>
            </a:r>
            <a:r>
              <a:rPr lang="en-US" dirty="0" smtClean="0"/>
              <a:t>Model </a:t>
            </a:r>
            <a:r>
              <a:rPr lang="en-US" dirty="0" smtClean="0"/>
              <a:t>Progression Requirements </a:t>
            </a:r>
            <a:r>
              <a:rPr lang="en-US" dirty="0" smtClean="0"/>
              <a:t>Document: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u="sng" dirty="0" smtClean="0"/>
              <a:t>Procedure</a:t>
            </a:r>
            <a:endParaRPr lang="en-US" u="sng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Define the intended BIM uses for a project across the top of the BIM Use columns.  List chronologically from </a:t>
            </a:r>
            <a:r>
              <a:rPr lang="en-US" dirty="0" smtClean="0"/>
              <a:t>left </a:t>
            </a:r>
            <a:r>
              <a:rPr lang="en-US" dirty="0" smtClean="0"/>
              <a:t>to </a:t>
            </a:r>
            <a:r>
              <a:rPr lang="en-US" dirty="0" smtClean="0"/>
              <a:t>right.</a:t>
            </a:r>
            <a:endParaRPr lang="en-US" dirty="0" smtClean="0"/>
          </a:p>
          <a:p>
            <a:pPr marL="800100" lvl="1" indent="-342900"/>
            <a:endParaRPr lang="en-US" dirty="0" smtClean="0"/>
          </a:p>
          <a:p>
            <a:pPr marL="800100" lvl="1" indent="-342900"/>
            <a:r>
              <a:rPr lang="en-US" dirty="0" smtClean="0"/>
              <a:t>2.   Identify the necessary Model Content down the left hand side.</a:t>
            </a:r>
          </a:p>
          <a:p>
            <a:pPr marL="800100" lvl="1" indent="-342900"/>
            <a:endParaRPr lang="en-US" dirty="0" smtClean="0"/>
          </a:p>
          <a:p>
            <a:pPr marL="800100" lvl="1" indent="-342900"/>
            <a:r>
              <a:rPr lang="en-US" dirty="0" smtClean="0"/>
              <a:t>3.   Work through each BIM Use defining the LOD and Grouping requirements for all Model Content.</a:t>
            </a:r>
            <a:endParaRPr lang="en-US" dirty="0"/>
          </a:p>
        </p:txBody>
      </p:sp>
      <p:pic>
        <p:nvPicPr>
          <p:cNvPr id="26" name="Picture 25" descr="Organize_Model_per_MPR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62" y="381000"/>
            <a:ext cx="7523340" cy="5990186"/>
          </a:xfrm>
          <a:prstGeom prst="rect">
            <a:avLst/>
          </a:prstGeom>
        </p:spPr>
      </p:pic>
      <p:pic>
        <p:nvPicPr>
          <p:cNvPr id="23" name="Picture 22" descr="Blank_MPR.jpg"/>
          <p:cNvPicPr>
            <a:picLocks noChangeAspect="1"/>
          </p:cNvPicPr>
          <p:nvPr/>
        </p:nvPicPr>
        <p:blipFill>
          <a:blip r:embed="rId3"/>
          <a:srcRect l="13944" t="7059" r="42992" b="89412"/>
          <a:stretch>
            <a:fillRect/>
          </a:stretch>
        </p:blipFill>
        <p:spPr>
          <a:xfrm>
            <a:off x="19659600" y="609600"/>
            <a:ext cx="7315200" cy="838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Blank_MPR.jpg"/>
          <p:cNvPicPr>
            <a:picLocks noChangeAspect="1"/>
          </p:cNvPicPr>
          <p:nvPr/>
        </p:nvPicPr>
        <p:blipFill>
          <a:blip r:embed="rId3"/>
          <a:srcRect t="3683" r="86111" b="63364"/>
          <a:stretch>
            <a:fillRect/>
          </a:stretch>
        </p:blipFill>
        <p:spPr>
          <a:xfrm>
            <a:off x="18440400" y="609600"/>
            <a:ext cx="3505200" cy="44803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 descr="Blank_MPR.jpg"/>
          <p:cNvPicPr>
            <a:picLocks noChangeAspect="1"/>
          </p:cNvPicPr>
          <p:nvPr/>
        </p:nvPicPr>
        <p:blipFill>
          <a:blip r:embed="rId3"/>
          <a:srcRect l="13797" t="7815" r="64729" b="48255"/>
          <a:stretch>
            <a:fillRect/>
          </a:stretch>
        </p:blipFill>
        <p:spPr>
          <a:xfrm>
            <a:off x="19659600" y="990600"/>
            <a:ext cx="3733800" cy="4114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TC_MPR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3938" y="1143000"/>
            <a:ext cx="8778356" cy="4800600"/>
          </a:xfrm>
          <a:prstGeom prst="rect">
            <a:avLst/>
          </a:prstGeom>
        </p:spPr>
      </p:pic>
      <p:pic>
        <p:nvPicPr>
          <p:cNvPr id="24" name="Picture 23" descr="DITC_MPR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143000"/>
            <a:ext cx="8501688" cy="4800600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pic>
        <p:nvPicPr>
          <p:cNvPr id="23" name="Picture 22" descr="DITC_MPR-1.jpg"/>
          <p:cNvPicPr>
            <a:picLocks noChangeAspect="1"/>
          </p:cNvPicPr>
          <p:nvPr/>
        </p:nvPicPr>
        <p:blipFill>
          <a:blip r:embed="rId4"/>
          <a:srcRect l="568" t="25145" r="568" b="30570"/>
          <a:stretch>
            <a:fillRect/>
          </a:stretch>
        </p:blipFill>
        <p:spPr>
          <a:xfrm>
            <a:off x="304800" y="1941786"/>
            <a:ext cx="12268200" cy="33922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 descr="DITC_MPR-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6600" y="1143000"/>
            <a:ext cx="8705688" cy="2971800"/>
          </a:xfrm>
          <a:prstGeom prst="rect">
            <a:avLst/>
          </a:prstGeom>
        </p:spPr>
      </p:pic>
      <p:pic>
        <p:nvPicPr>
          <p:cNvPr id="28" name="Picture 27" descr="DITC_MPR-3.jpg"/>
          <p:cNvPicPr>
            <a:picLocks noChangeAspect="1"/>
          </p:cNvPicPr>
          <p:nvPr/>
        </p:nvPicPr>
        <p:blipFill>
          <a:blip r:embed="rId5"/>
          <a:srcRect l="755" t="41026" r="605"/>
          <a:stretch>
            <a:fillRect/>
          </a:stretch>
        </p:blipFill>
        <p:spPr>
          <a:xfrm>
            <a:off x="14859000" y="1981200"/>
            <a:ext cx="12192000" cy="2667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9372600" y="381000"/>
            <a:ext cx="876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Designing the Design Model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Introduction       Process Mapping       </a:t>
            </a:r>
            <a:r>
              <a:rPr lang="en-US" sz="1600" dirty="0" smtClean="0">
                <a:latin typeface="BankGothic Md BT" pitchFamily="34" charset="0"/>
              </a:rPr>
              <a:t>MPR       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Conclusion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</a:t>
            </a:r>
            <a:r>
              <a:rPr lang="en-US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0"/>
            <a:ext cx="876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Designing the Design Model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Introduction       Process Mapping       MPR      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nkGothic Md BT" pitchFamily="34" charset="0"/>
              </a:rPr>
              <a:t>Conclusion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</a:t>
            </a:r>
            <a:r>
              <a:rPr lang="en-US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pic>
        <p:nvPicPr>
          <p:cNvPr id="21" name="MilestoneMovi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838200"/>
            <a:ext cx="6858000" cy="457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448800" y="1363683"/>
            <a:ext cx="8610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Editing generic process map to represent project specific processes was simple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AIA Document E202 is good for defining progression, however it is missing key elements: Doesn’t cover all BIM uses and doesn’t properly describe LOD required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DITC falls under category of inadequate interoperability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In order to help implement the industry wide adoption of </a:t>
            </a:r>
            <a:r>
              <a:rPr lang="en-US" dirty="0" smtClean="0"/>
              <a:t>BIM, </a:t>
            </a:r>
            <a:r>
              <a:rPr lang="en-US" dirty="0" smtClean="0"/>
              <a:t>the AEC industry should utilize process mapping and model progression </a:t>
            </a:r>
            <a:r>
              <a:rPr lang="en-US" dirty="0" smtClean="0"/>
              <a:t>documents </a:t>
            </a:r>
            <a:r>
              <a:rPr lang="en-US" dirty="0" smtClean="0"/>
              <a:t>to develop BIM Execution Plans on both a company and project level. 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Ideally…</a:t>
            </a:r>
          </a:p>
          <a:p>
            <a:endParaRPr lang="en-US" dirty="0" smtClean="0"/>
          </a:p>
        </p:txBody>
      </p:sp>
      <p:pic>
        <p:nvPicPr>
          <p:cNvPr id="23" name="CPMMovie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9888200" y="9144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33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6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latin typeface="BankGothic Md BT" pitchFamily="34" charset="0"/>
              </a:rPr>
              <a:t>Acknowledgements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48800" y="1207056"/>
            <a:ext cx="4114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Penn State AE Faculty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John </a:t>
            </a:r>
            <a:r>
              <a:rPr lang="en-US" sz="2000" dirty="0" err="1" smtClean="0"/>
              <a:t>Messner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David Riley</a:t>
            </a:r>
            <a:br>
              <a:rPr lang="en-US" sz="2000" dirty="0" smtClean="0"/>
            </a:br>
            <a:r>
              <a:rPr lang="en-US" sz="2000" dirty="0" smtClean="0"/>
              <a:t>Linda </a:t>
            </a:r>
            <a:r>
              <a:rPr lang="en-US" sz="2000" dirty="0" err="1" smtClean="0"/>
              <a:t>Hanagan</a:t>
            </a:r>
            <a:endParaRPr lang="en-US" sz="2000" dirty="0" smtClean="0"/>
          </a:p>
          <a:p>
            <a:pPr algn="ctr"/>
            <a:r>
              <a:rPr lang="en-US" sz="2000" dirty="0" smtClean="0"/>
              <a:t>Walt Schneider</a:t>
            </a:r>
            <a:br>
              <a:rPr lang="en-US" sz="2000" dirty="0" smtClean="0"/>
            </a:br>
            <a:r>
              <a:rPr lang="en-US" sz="2000" dirty="0" smtClean="0"/>
              <a:t>Kevin </a:t>
            </a:r>
            <a:r>
              <a:rPr lang="en-US" sz="2000" dirty="0" err="1" smtClean="0"/>
              <a:t>Parfitt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Robert Holland</a:t>
            </a:r>
          </a:p>
          <a:p>
            <a:pPr algn="ctr"/>
            <a:endParaRPr lang="en-US" u="sng" dirty="0"/>
          </a:p>
        </p:txBody>
      </p:sp>
      <p:sp>
        <p:nvSpPr>
          <p:cNvPr id="19" name="TextBox 18"/>
          <p:cNvSpPr txBox="1"/>
          <p:nvPr/>
        </p:nvSpPr>
        <p:spPr>
          <a:xfrm>
            <a:off x="13716000" y="1176278"/>
            <a:ext cx="434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BIM Execution Planning Team</a:t>
            </a:r>
            <a:endParaRPr lang="en-US" sz="2000" dirty="0" smtClean="0"/>
          </a:p>
          <a:p>
            <a:pPr algn="ctr"/>
            <a:endParaRPr lang="en-US" sz="2000" u="sng" dirty="0" smtClean="0"/>
          </a:p>
          <a:p>
            <a:pPr algn="ctr"/>
            <a:r>
              <a:rPr lang="en-US" sz="2000" dirty="0" err="1" smtClean="0"/>
              <a:t>Chimay</a:t>
            </a:r>
            <a:r>
              <a:rPr lang="en-US" sz="2000" dirty="0" smtClean="0"/>
              <a:t> </a:t>
            </a:r>
            <a:r>
              <a:rPr lang="en-US" sz="2000" dirty="0" err="1" smtClean="0"/>
              <a:t>Anumba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John </a:t>
            </a:r>
            <a:r>
              <a:rPr lang="en-US" sz="2000" dirty="0" err="1" smtClean="0"/>
              <a:t>Messner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Craig </a:t>
            </a:r>
            <a:r>
              <a:rPr lang="en-US" sz="2000" dirty="0" err="1" smtClean="0"/>
              <a:t>Dubler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Colleen </a:t>
            </a:r>
            <a:r>
              <a:rPr lang="en-US" sz="2000" dirty="0" err="1" smtClean="0"/>
              <a:t>Kasprzak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Chitwan</a:t>
            </a:r>
            <a:r>
              <a:rPr lang="en-US" sz="2000" dirty="0" smtClean="0"/>
              <a:t> </a:t>
            </a:r>
            <a:r>
              <a:rPr lang="en-US" sz="2000" dirty="0" err="1" smtClean="0"/>
              <a:t>Saluja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Nevena</a:t>
            </a:r>
            <a:r>
              <a:rPr lang="en-US" sz="2000" dirty="0" smtClean="0"/>
              <a:t> </a:t>
            </a:r>
            <a:r>
              <a:rPr lang="en-US" sz="2000" dirty="0" err="1" smtClean="0"/>
              <a:t>Zikic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BIMex</a:t>
            </a:r>
            <a:r>
              <a:rPr lang="en-US" sz="2000" dirty="0" smtClean="0"/>
              <a:t> Advisory Board</a:t>
            </a:r>
            <a:endParaRPr lang="en-US" sz="2000" u="sng" dirty="0"/>
          </a:p>
        </p:txBody>
      </p:sp>
      <p:sp>
        <p:nvSpPr>
          <p:cNvPr id="23" name="TextBox 22"/>
          <p:cNvSpPr txBox="1"/>
          <p:nvPr/>
        </p:nvSpPr>
        <p:spPr>
          <a:xfrm>
            <a:off x="10058400" y="424809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Special Thanks to my Family &amp; Friends</a:t>
            </a:r>
            <a:endParaRPr lang="en-US" sz="2000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96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533401"/>
            <a:ext cx="1524000" cy="156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2819400" y="2133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Design and Construction Division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6" name="Picture 2" descr="National Prec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1537" y="609600"/>
            <a:ext cx="3725329" cy="1524000"/>
          </a:xfrm>
          <a:prstGeom prst="rect">
            <a:avLst/>
          </a:prstGeom>
          <a:noFill/>
        </p:spPr>
      </p:pic>
      <p:pic>
        <p:nvPicPr>
          <p:cNvPr id="27" name="Picture 4" descr="THERMOMASS.c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048000"/>
            <a:ext cx="4267200" cy="1066800"/>
          </a:xfrm>
          <a:prstGeom prst="rect">
            <a:avLst/>
          </a:prstGeom>
          <a:noFill/>
        </p:spPr>
      </p:pic>
      <p:pic>
        <p:nvPicPr>
          <p:cNvPr id="28" name="Picture 10" descr="http://www.ewswalls.com/images/header_lef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599" y="2895600"/>
            <a:ext cx="3359569" cy="1219200"/>
          </a:xfrm>
          <a:prstGeom prst="rect">
            <a:avLst/>
          </a:prstGeom>
          <a:noFill/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6440" y="3657600"/>
            <a:ext cx="403216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516600" y="467927"/>
            <a:ext cx="6248400" cy="136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69800" y="6096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10"/>
          <a:srcRect r="41936" b="35714"/>
          <a:stretch>
            <a:fillRect/>
          </a:stretch>
        </p:blipFill>
        <p:spPr bwMode="auto">
          <a:xfrm>
            <a:off x="18821400" y="1981200"/>
            <a:ext cx="2133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669000" y="3429000"/>
            <a:ext cx="362682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12"/>
          <a:srcRect r="77550" b="9091"/>
          <a:stretch>
            <a:fillRect/>
          </a:stretch>
        </p:blipFill>
        <p:spPr bwMode="auto">
          <a:xfrm>
            <a:off x="21183600" y="1828800"/>
            <a:ext cx="3329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18897600" y="29718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/>
                </a:solidFill>
              </a:rPr>
              <a:t>Construction Industry Institute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etroit trans01.jpg"/>
          <p:cNvPicPr>
            <a:picLocks noChangeAspect="1"/>
          </p:cNvPicPr>
          <p:nvPr/>
        </p:nvPicPr>
        <p:blipFill>
          <a:blip r:embed="rId2" cstate="print"/>
          <a:srcRect l="6750"/>
          <a:stretch>
            <a:fillRect/>
          </a:stretch>
        </p:blipFill>
        <p:spPr>
          <a:xfrm>
            <a:off x="228600" y="304800"/>
            <a:ext cx="2895600" cy="1905000"/>
          </a:xfrm>
          <a:prstGeom prst="rect">
            <a:avLst/>
          </a:prstGeom>
        </p:spPr>
      </p:pic>
      <p:pic>
        <p:nvPicPr>
          <p:cNvPr id="19" name="Picture 18" descr="detroit trans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304800"/>
            <a:ext cx="3124200" cy="1905001"/>
          </a:xfrm>
          <a:prstGeom prst="rect">
            <a:avLst/>
          </a:prstGeom>
        </p:spPr>
      </p:pic>
      <p:pic>
        <p:nvPicPr>
          <p:cNvPr id="21" name="Picture 20" descr="detroit trans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304800"/>
            <a:ext cx="3124200" cy="1905000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latin typeface="BankGothic Md BT" pitchFamily="34" charset="0"/>
              </a:rPr>
              <a:t>Questions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000" y="2514600"/>
            <a:ext cx="868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OUTLINE</a:t>
            </a:r>
          </a:p>
          <a:p>
            <a:pPr algn="ctr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Prefab with Precast Brick Panels</a:t>
            </a:r>
          </a:p>
          <a:p>
            <a:pPr algn="ctr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Modularization of Interior Walls</a:t>
            </a:r>
          </a:p>
          <a:p>
            <a:pPr algn="ctr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Designing the Design Model</a:t>
            </a: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354800" y="3581400"/>
            <a:ext cx="4114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Penn State AE Faculty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John </a:t>
            </a:r>
            <a:r>
              <a:rPr lang="en-US" sz="1600" dirty="0" err="1" smtClean="0"/>
              <a:t>Messner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David Riley</a:t>
            </a:r>
            <a:br>
              <a:rPr lang="en-US" sz="1600" dirty="0" smtClean="0"/>
            </a:br>
            <a:r>
              <a:rPr lang="en-US" sz="1600" dirty="0" smtClean="0"/>
              <a:t>Linda </a:t>
            </a:r>
            <a:r>
              <a:rPr lang="en-US" sz="1600" dirty="0" err="1" smtClean="0"/>
              <a:t>Hanagan</a:t>
            </a:r>
            <a:endParaRPr lang="en-US" sz="1600" dirty="0" smtClean="0"/>
          </a:p>
          <a:p>
            <a:pPr algn="ctr"/>
            <a:r>
              <a:rPr lang="en-US" sz="1600" dirty="0" smtClean="0"/>
              <a:t>Walt Schneider</a:t>
            </a:r>
            <a:br>
              <a:rPr lang="en-US" sz="1600" dirty="0" smtClean="0"/>
            </a:br>
            <a:r>
              <a:rPr lang="en-US" sz="1600" dirty="0" smtClean="0"/>
              <a:t>Kevin </a:t>
            </a:r>
            <a:r>
              <a:rPr lang="en-US" sz="1600" dirty="0" err="1" smtClean="0"/>
              <a:t>Parfitt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Robert Holland</a:t>
            </a:r>
          </a:p>
          <a:p>
            <a:pPr algn="ctr"/>
            <a:endParaRPr lang="en-US" u="sng" dirty="0"/>
          </a:p>
        </p:txBody>
      </p:sp>
      <p:sp>
        <p:nvSpPr>
          <p:cNvPr id="28" name="TextBox 27"/>
          <p:cNvSpPr txBox="1"/>
          <p:nvPr/>
        </p:nvSpPr>
        <p:spPr>
          <a:xfrm>
            <a:off x="21945600" y="3559076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/>
              <a:t>BIM Execution Planning Team</a:t>
            </a:r>
            <a:endParaRPr lang="en-US" sz="1600" dirty="0" smtClean="0"/>
          </a:p>
          <a:p>
            <a:pPr algn="ctr"/>
            <a:endParaRPr lang="en-US" sz="1600" u="sng" dirty="0" smtClean="0"/>
          </a:p>
          <a:p>
            <a:pPr algn="ctr"/>
            <a:r>
              <a:rPr lang="en-US" sz="1600" dirty="0" err="1" smtClean="0"/>
              <a:t>Chimay</a:t>
            </a:r>
            <a:r>
              <a:rPr lang="en-US" sz="1600" dirty="0" smtClean="0"/>
              <a:t> </a:t>
            </a:r>
            <a:r>
              <a:rPr lang="en-US" sz="1600" dirty="0" err="1" smtClean="0"/>
              <a:t>Anumba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John </a:t>
            </a:r>
            <a:r>
              <a:rPr lang="en-US" sz="1600" dirty="0" err="1" smtClean="0"/>
              <a:t>Messner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Craig </a:t>
            </a:r>
            <a:r>
              <a:rPr lang="en-US" sz="1600" dirty="0" err="1" smtClean="0"/>
              <a:t>Dubler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Colleen </a:t>
            </a:r>
            <a:r>
              <a:rPr lang="en-US" sz="1600" dirty="0" err="1" smtClean="0"/>
              <a:t>Kasprzak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Chitwan</a:t>
            </a:r>
            <a:r>
              <a:rPr lang="en-US" sz="1600" dirty="0" smtClean="0"/>
              <a:t> </a:t>
            </a:r>
            <a:r>
              <a:rPr lang="en-US" sz="1600" dirty="0" err="1" smtClean="0"/>
              <a:t>Saluja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Nevena</a:t>
            </a:r>
            <a:r>
              <a:rPr lang="en-US" sz="1600" dirty="0" smtClean="0"/>
              <a:t> </a:t>
            </a:r>
            <a:r>
              <a:rPr lang="en-US" sz="1600" dirty="0" err="1" smtClean="0"/>
              <a:t>Zikic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BIMex</a:t>
            </a:r>
            <a:r>
              <a:rPr lang="en-US" sz="1600" dirty="0" smtClean="0"/>
              <a:t> Advisory Board</a:t>
            </a:r>
            <a:endParaRPr lang="en-US" sz="1600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19126200" y="5924490"/>
            <a:ext cx="75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Special Thanks to my Family &amp; Friends</a:t>
            </a:r>
            <a:endParaRPr lang="en-US" sz="1600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69000" y="533400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40600" y="457200"/>
            <a:ext cx="10668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 descr="National Precas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936200" y="685800"/>
            <a:ext cx="2235198" cy="914400"/>
          </a:xfrm>
          <a:prstGeom prst="rect">
            <a:avLst/>
          </a:prstGeom>
          <a:noFill/>
        </p:spPr>
      </p:pic>
      <p:pic>
        <p:nvPicPr>
          <p:cNvPr id="33" name="Picture 4" descr="THERMOMASS.co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688800" y="1981200"/>
            <a:ext cx="2133600" cy="533400"/>
          </a:xfrm>
          <a:prstGeom prst="rect">
            <a:avLst/>
          </a:prstGeom>
          <a:noFill/>
        </p:spPr>
      </p:pic>
      <p:pic>
        <p:nvPicPr>
          <p:cNvPr id="34" name="Picture 10" descr="http://www.ewswalls.com/images/header_left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46000" y="838200"/>
            <a:ext cx="2099731" cy="762000"/>
          </a:xfrm>
          <a:prstGeom prst="rect">
            <a:avLst/>
          </a:prstGeom>
          <a:noFill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174200" y="2019300"/>
            <a:ext cx="201608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592800" y="1905000"/>
            <a:ext cx="3124200" cy="68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564600" y="533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13"/>
          <a:srcRect r="41936" b="35714"/>
          <a:stretch>
            <a:fillRect/>
          </a:stretch>
        </p:blipFill>
        <p:spPr bwMode="auto">
          <a:xfrm>
            <a:off x="22326600" y="2743200"/>
            <a:ext cx="106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964400" y="2743200"/>
            <a:ext cx="193430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15"/>
          <a:srcRect r="77550" b="9091"/>
          <a:stretch>
            <a:fillRect/>
          </a:stretch>
        </p:blipFill>
        <p:spPr bwMode="auto">
          <a:xfrm>
            <a:off x="23698200" y="2590800"/>
            <a:ext cx="1905000" cy="65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Prefab with Precast Brick Panels</a:t>
            </a:r>
          </a:p>
          <a:p>
            <a:pPr algn="ctr"/>
            <a:r>
              <a:rPr lang="en-US" sz="2000" dirty="0" smtClean="0">
                <a:latin typeface="BankGothic Md BT" pitchFamily="34" charset="0"/>
              </a:rPr>
              <a:t>Panel System 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Structural   Schedule   Cost   Conclusion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48800" y="1412082"/>
            <a:ext cx="8610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Prefabricated: high-speed on-site construction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High R-Value: decrease in heating and cooling loads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Fiber-Composite Connectors: high strength &amp; low conductivity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3”-2”-5” configuration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20’ – 22’ wide x 8’ 6” high (one-third of DITC façade) </a:t>
            </a:r>
            <a:endParaRPr lang="en-US" dirty="0"/>
          </a:p>
        </p:txBody>
      </p:sp>
      <p:pic>
        <p:nvPicPr>
          <p:cNvPr id="70658" name="Picture 2" descr="National Preca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2" y="2495550"/>
            <a:ext cx="2095500" cy="857251"/>
          </a:xfrm>
          <a:prstGeom prst="rect">
            <a:avLst/>
          </a:prstGeom>
          <a:noFill/>
        </p:spPr>
      </p:pic>
      <p:pic>
        <p:nvPicPr>
          <p:cNvPr id="70660" name="Picture 4" descr="THERMOMASS.c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0" y="2571749"/>
            <a:ext cx="2743200" cy="685800"/>
          </a:xfrm>
          <a:prstGeom prst="rect">
            <a:avLst/>
          </a:prstGeom>
          <a:noFill/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/>
          <a:srcRect l="18892" t="35117" r="57274" b="18927"/>
          <a:stretch>
            <a:fillRect/>
          </a:stretch>
        </p:blipFill>
        <p:spPr bwMode="auto">
          <a:xfrm>
            <a:off x="2438400" y="381000"/>
            <a:ext cx="4419600" cy="340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Vertical-Joint"/>
          <p:cNvPicPr>
            <a:picLocks noChangeAspect="1" noChangeArrowheads="1"/>
          </p:cNvPicPr>
          <p:nvPr/>
        </p:nvPicPr>
        <p:blipFill>
          <a:blip r:embed="rId5" cstate="print"/>
          <a:srcRect r="1524"/>
          <a:stretch>
            <a:fillRect/>
          </a:stretch>
        </p:blipFill>
        <p:spPr bwMode="auto">
          <a:xfrm>
            <a:off x="19278600" y="381001"/>
            <a:ext cx="3429000" cy="304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 descr="Corner-Connection"/>
          <p:cNvPicPr>
            <a:picLocks noChangeAspect="1" noChangeArrowheads="1"/>
          </p:cNvPicPr>
          <p:nvPr/>
        </p:nvPicPr>
        <p:blipFill>
          <a:blip r:embed="rId6" cstate="print"/>
          <a:srcRect r="1466"/>
          <a:stretch>
            <a:fillRect/>
          </a:stretch>
        </p:blipFill>
        <p:spPr bwMode="auto">
          <a:xfrm>
            <a:off x="19354800" y="3352800"/>
            <a:ext cx="3200400" cy="304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9" descr="FoundationConnec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44336" y="3124200"/>
            <a:ext cx="368286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 descr="Panel-Horizontal_J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45800" y="381000"/>
            <a:ext cx="2971800" cy="299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18592800" y="685800"/>
            <a:ext cx="553998" cy="5257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/>
              <a:t>     Corner Joint                Vertical Joint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22991800" y="533400"/>
            <a:ext cx="553998" cy="5257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dirty="0" smtClean="0"/>
              <a:t>   Foundation              Horizontal Joint</a:t>
            </a:r>
            <a:endParaRPr lang="en-US" sz="2400" dirty="0"/>
          </a:p>
        </p:txBody>
      </p:sp>
      <p:pic>
        <p:nvPicPr>
          <p:cNvPr id="70666" name="Picture 10" descr="Thermal-Bridging-Pic"/>
          <p:cNvPicPr>
            <a:picLocks noChangeAspect="1" noChangeArrowheads="1"/>
          </p:cNvPicPr>
          <p:nvPr/>
        </p:nvPicPr>
        <p:blipFill>
          <a:blip r:embed="rId9" cstate="print"/>
          <a:srcRect l="1361" r="653"/>
          <a:stretch>
            <a:fillRect/>
          </a:stretch>
        </p:blipFill>
        <p:spPr bwMode="auto">
          <a:xfrm>
            <a:off x="1828800" y="3886200"/>
            <a:ext cx="54864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48800" y="1230868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National Precast Estimate:    $ 215,850   or    $ 42.93 / SF</a:t>
            </a:r>
            <a:endParaRPr lang="en-US" dirty="0"/>
          </a:p>
        </p:txBody>
      </p:sp>
      <p:pic>
        <p:nvPicPr>
          <p:cNvPr id="88066" name="Picture 2" descr="Preacast_CostCheck"/>
          <p:cNvPicPr>
            <a:picLocks noChangeAspect="1" noChangeArrowheads="1"/>
          </p:cNvPicPr>
          <p:nvPr/>
        </p:nvPicPr>
        <p:blipFill>
          <a:blip r:embed="rId2" cstate="print"/>
          <a:srcRect l="1754" r="1754"/>
          <a:stretch>
            <a:fillRect/>
          </a:stretch>
        </p:blipFill>
        <p:spPr bwMode="auto">
          <a:xfrm>
            <a:off x="9525000" y="1676401"/>
            <a:ext cx="4191000" cy="8834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7" name="Picture 3" descr="Precast_Panel_Cost"/>
          <p:cNvPicPr>
            <a:picLocks noChangeAspect="1" noChangeArrowheads="1"/>
          </p:cNvPicPr>
          <p:nvPr/>
        </p:nvPicPr>
        <p:blipFill>
          <a:blip r:embed="rId3" cstate="print"/>
          <a:srcRect l="1754" r="1754"/>
          <a:stretch>
            <a:fillRect/>
          </a:stretch>
        </p:blipFill>
        <p:spPr bwMode="auto">
          <a:xfrm>
            <a:off x="9525000" y="2819401"/>
            <a:ext cx="4191000" cy="18994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8" name="Picture 4" descr="Brick_Cost"/>
          <p:cNvPicPr>
            <a:picLocks noChangeAspect="1" noChangeArrowheads="1"/>
          </p:cNvPicPr>
          <p:nvPr/>
        </p:nvPicPr>
        <p:blipFill>
          <a:blip r:embed="rId4" cstate="print"/>
          <a:srcRect l="1887" r="1887"/>
          <a:stretch>
            <a:fillRect/>
          </a:stretch>
        </p:blipFill>
        <p:spPr bwMode="auto">
          <a:xfrm>
            <a:off x="14097000" y="1676401"/>
            <a:ext cx="3886200" cy="4132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2" descr="NewFootingSection"/>
          <p:cNvPicPr>
            <a:picLocks noChangeAspect="1" noChangeArrowheads="1"/>
          </p:cNvPicPr>
          <p:nvPr/>
        </p:nvPicPr>
        <p:blipFill>
          <a:blip r:embed="rId5" cstate="print"/>
          <a:srcRect l="34651" t="9223" r="11639" b="12460"/>
          <a:stretch>
            <a:fillRect/>
          </a:stretch>
        </p:blipFill>
        <p:spPr bwMode="auto">
          <a:xfrm>
            <a:off x="5410200" y="685800"/>
            <a:ext cx="2362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3" descr="Old_Foundation"/>
          <p:cNvPicPr>
            <a:picLocks noChangeAspect="1" noChangeArrowheads="1"/>
          </p:cNvPicPr>
          <p:nvPr/>
        </p:nvPicPr>
        <p:blipFill>
          <a:blip r:embed="rId6" cstate="print"/>
          <a:srcRect l="4000" t="16000" r="34000" b="18222"/>
          <a:stretch>
            <a:fillRect/>
          </a:stretch>
        </p:blipFill>
        <p:spPr bwMode="auto">
          <a:xfrm>
            <a:off x="1052384" y="914400"/>
            <a:ext cx="268141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Rectangle 65"/>
          <p:cNvSpPr/>
          <p:nvPr/>
        </p:nvSpPr>
        <p:spPr>
          <a:xfrm>
            <a:off x="2286000" y="990600"/>
            <a:ext cx="304800" cy="220980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ight Arrow 70"/>
          <p:cNvSpPr/>
          <p:nvPr/>
        </p:nvSpPr>
        <p:spPr>
          <a:xfrm>
            <a:off x="3962400" y="1981200"/>
            <a:ext cx="1143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069" name="Picture 5" descr="Footing_Savings"/>
          <p:cNvPicPr>
            <a:picLocks noChangeAspect="1" noChangeArrowheads="1"/>
          </p:cNvPicPr>
          <p:nvPr/>
        </p:nvPicPr>
        <p:blipFill>
          <a:blip r:embed="rId7" cstate="print"/>
          <a:srcRect l="1308" r="1673"/>
          <a:stretch>
            <a:fillRect/>
          </a:stretch>
        </p:blipFill>
        <p:spPr bwMode="auto">
          <a:xfrm>
            <a:off x="2438400" y="4267200"/>
            <a:ext cx="4419600" cy="1295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" name="TextBox 75"/>
          <p:cNvSpPr txBox="1"/>
          <p:nvPr/>
        </p:nvSpPr>
        <p:spPr>
          <a:xfrm>
            <a:off x="19126200" y="3124201"/>
            <a:ext cx="746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Payback Period</a:t>
            </a:r>
          </a:p>
          <a:p>
            <a:endParaRPr lang="en-US" dirty="0" smtClean="0"/>
          </a:p>
          <a:p>
            <a:r>
              <a:rPr lang="en-US" dirty="0" smtClean="0"/>
              <a:t>$ 453 annual savings in heating and cooling costs</a:t>
            </a:r>
          </a:p>
          <a:p>
            <a:endParaRPr lang="en-US" dirty="0" smtClean="0"/>
          </a:p>
          <a:p>
            <a:r>
              <a:rPr lang="en-US" dirty="0" smtClean="0"/>
              <a:t>$ 8,712 / $ 453 per year =</a:t>
            </a:r>
          </a:p>
          <a:p>
            <a:endParaRPr lang="en-US" dirty="0" smtClean="0"/>
          </a:p>
          <a:p>
            <a:r>
              <a:rPr lang="en-US" dirty="0" smtClean="0"/>
              <a:t>Payback Period of 19 years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Prefab with Precast Brick Panels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Panel System   Structural   Schedule   </a:t>
            </a:r>
            <a:r>
              <a:rPr lang="en-US" sz="2000" dirty="0" smtClean="0">
                <a:latin typeface="BankGothic Md BT" pitchFamily="34" charset="0"/>
              </a:rPr>
              <a:t>Cost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 Conclusion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  <p:pic>
        <p:nvPicPr>
          <p:cNvPr id="31" name="Picture 30" descr="BrickvsPrecast_Cos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4000" y="685800"/>
            <a:ext cx="4953000" cy="192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Modularization of Interior Walls</a:t>
            </a:r>
          </a:p>
          <a:p>
            <a:pPr algn="ctr"/>
            <a:r>
              <a:rPr lang="en-US" sz="2000" dirty="0" err="1" smtClean="0">
                <a:latin typeface="BankGothic Md BT" pitchFamily="34" charset="0"/>
              </a:rPr>
              <a:t>IrisWall</a:t>
            </a:r>
            <a:r>
              <a:rPr lang="en-US" sz="2000" dirty="0" smtClean="0">
                <a:latin typeface="BankGothic Md BT" pitchFamily="34" charset="0"/>
              </a:rPr>
              <a:t> System    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Schedule</a:t>
            </a:r>
            <a:r>
              <a:rPr lang="en-US" sz="2000" dirty="0" smtClean="0">
                <a:latin typeface="BankGothic Md BT" pitchFamily="34" charset="0"/>
              </a:rPr>
              <a:t>    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Cost      Conclusion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pic>
        <p:nvPicPr>
          <p:cNvPr id="71686" name="Picture 6" descr="IristoIrisWall_Connection"/>
          <p:cNvPicPr>
            <a:picLocks noChangeAspect="1" noChangeArrowheads="1"/>
          </p:cNvPicPr>
          <p:nvPr/>
        </p:nvPicPr>
        <p:blipFill>
          <a:blip r:embed="rId2" cstate="print"/>
          <a:srcRect l="28633" t="26990" r="21686" b="58693"/>
          <a:stretch>
            <a:fillRect/>
          </a:stretch>
        </p:blipFill>
        <p:spPr bwMode="auto">
          <a:xfrm>
            <a:off x="18558310" y="3810000"/>
            <a:ext cx="2930092" cy="137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IrisWall_Elevation"/>
          <p:cNvPicPr>
            <a:picLocks noChangeAspect="1" noChangeArrowheads="1"/>
          </p:cNvPicPr>
          <p:nvPr/>
        </p:nvPicPr>
        <p:blipFill>
          <a:blip r:embed="rId3" cstate="print"/>
          <a:srcRect l="15121" t="8635" r="22507" b="59589"/>
          <a:stretch>
            <a:fillRect/>
          </a:stretch>
        </p:blipFill>
        <p:spPr bwMode="auto">
          <a:xfrm>
            <a:off x="18669000" y="457200"/>
            <a:ext cx="3048000" cy="254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 descr="IrisWall_CeilingConnection"/>
          <p:cNvPicPr>
            <a:picLocks noChangeAspect="1" noChangeArrowheads="1"/>
          </p:cNvPicPr>
          <p:nvPr/>
        </p:nvPicPr>
        <p:blipFill>
          <a:blip r:embed="rId4" cstate="print"/>
          <a:srcRect l="24025" t="18629" r="22044" b="50923"/>
          <a:stretch>
            <a:fillRect/>
          </a:stretch>
        </p:blipFill>
        <p:spPr bwMode="auto">
          <a:xfrm>
            <a:off x="21945600" y="609600"/>
            <a:ext cx="2438400" cy="225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IrisWall_FloorConection"/>
          <p:cNvPicPr>
            <a:picLocks noChangeAspect="1" noChangeArrowheads="1"/>
          </p:cNvPicPr>
          <p:nvPr/>
        </p:nvPicPr>
        <p:blipFill>
          <a:blip r:embed="rId5" cstate="print"/>
          <a:srcRect l="25000" t="19807" r="21959" b="51106"/>
          <a:stretch>
            <a:fillRect/>
          </a:stretch>
        </p:blipFill>
        <p:spPr bwMode="auto">
          <a:xfrm>
            <a:off x="24454912" y="593726"/>
            <a:ext cx="254392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 descr="IristoForeignWall_Connection"/>
          <p:cNvPicPr>
            <a:picLocks noChangeAspect="1" noChangeArrowheads="1"/>
          </p:cNvPicPr>
          <p:nvPr/>
        </p:nvPicPr>
        <p:blipFill>
          <a:blip r:embed="rId6" cstate="print"/>
          <a:srcRect l="20737" t="17819" r="19038" b="64828"/>
          <a:stretch>
            <a:fillRect/>
          </a:stretch>
        </p:blipFill>
        <p:spPr bwMode="auto">
          <a:xfrm>
            <a:off x="21533336" y="3657600"/>
            <a:ext cx="315546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risWall_Elec_Conduit"/>
          <p:cNvPicPr>
            <a:picLocks noChangeAspect="1" noChangeArrowheads="1"/>
          </p:cNvPicPr>
          <p:nvPr/>
        </p:nvPicPr>
        <p:blipFill>
          <a:blip r:embed="rId7" cstate="print"/>
          <a:srcRect l="23863" t="3214" r="20581" b="60638"/>
          <a:stretch>
            <a:fillRect/>
          </a:stretch>
        </p:blipFill>
        <p:spPr bwMode="auto">
          <a:xfrm>
            <a:off x="24688800" y="3276600"/>
            <a:ext cx="236616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0" descr="http://www.ewswalls.com/images/header_left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25200" y="1380530"/>
            <a:ext cx="2362200" cy="857251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13792200" y="1295400"/>
            <a:ext cx="2634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IrisWall</a:t>
            </a:r>
            <a:endParaRPr lang="en-US" sz="54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48800" y="2362200"/>
            <a:ext cx="868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Located near Cleveland, Ohio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Face: 95% Recycled, Aluminum: 65-85% Recycled, Water-based finishes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Doors and Windows come finished and can match any existing specifications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Electrical raceways can be prefabricated in panels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Surrounding system design should be flexible: flex duct, longer wiring and adjustable sprinkler heads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IrisWall</a:t>
            </a:r>
            <a:r>
              <a:rPr lang="en-US" dirty="0" smtClean="0"/>
              <a:t> substituted for drywall in areas with drop ceiling and not for MEP walls</a:t>
            </a:r>
            <a:endParaRPr lang="en-US" dirty="0"/>
          </a:p>
        </p:txBody>
      </p:sp>
      <p:pic>
        <p:nvPicPr>
          <p:cNvPr id="33" name="Picture 32" descr="EWStakeoff-FloorPlan-FIRSTLEVEL Layout1 (1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1000" y="533400"/>
            <a:ext cx="8379087" cy="2438400"/>
          </a:xfrm>
          <a:prstGeom prst="rect">
            <a:avLst/>
          </a:prstGeom>
        </p:spPr>
      </p:pic>
      <p:pic>
        <p:nvPicPr>
          <p:cNvPr id="34" name="Picture 33" descr="EWStakeoff-FloorPlan-SECONDLEVEL Layout1 (1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6719" y="3276600"/>
            <a:ext cx="8402645" cy="25146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914400" y="1143000"/>
            <a:ext cx="15240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33800" y="1143000"/>
            <a:ext cx="21336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772400" y="1676400"/>
            <a:ext cx="304800" cy="762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733800" y="2209800"/>
            <a:ext cx="1143000" cy="4572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14400" y="3886200"/>
            <a:ext cx="15240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276600" y="3886200"/>
            <a:ext cx="17526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334000" y="3886200"/>
            <a:ext cx="16002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772400" y="4343400"/>
            <a:ext cx="304800" cy="9906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352800" y="4953000"/>
            <a:ext cx="12954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495800" y="4343400"/>
            <a:ext cx="152400" cy="6096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risWallSchedule-Gan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200" y="838199"/>
            <a:ext cx="3733800" cy="175306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pic>
        <p:nvPicPr>
          <p:cNvPr id="70658" name="Picture 2" descr="IrisWall_Dura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68399" y="1447799"/>
            <a:ext cx="3868259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Schedule_Decrea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68399" y="3428999"/>
            <a:ext cx="3886201" cy="21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Schedule_Duratio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199" y="457200"/>
            <a:ext cx="7188751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914400" y="5791200"/>
            <a:ext cx="701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Total Duration Saved = 56 days - 12 days = </a:t>
            </a:r>
            <a:r>
              <a:rPr lang="en-US" b="1" dirty="0" smtClean="0"/>
              <a:t>44 days</a:t>
            </a:r>
            <a:endParaRPr lang="en-US" b="1" dirty="0"/>
          </a:p>
        </p:txBody>
      </p:sp>
      <p:pic>
        <p:nvPicPr>
          <p:cNvPr id="23" name="Picture 22" descr="IrisWallSchedule-Task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0" y="838199"/>
            <a:ext cx="4653590" cy="1753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18669000" y="27432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IrisWall</a:t>
            </a:r>
            <a:r>
              <a:rPr lang="en-US" dirty="0" smtClean="0"/>
              <a:t> added after Floor Finishes and before Light Fixture Installation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669000" y="33528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Construction Schedule decreased by 6 days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General Conditions savings at $ 633 per day = $ 3,800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9525000" y="14478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Durations for </a:t>
            </a:r>
            <a:r>
              <a:rPr lang="en-US" dirty="0" err="1" smtClean="0"/>
              <a:t>IrisWall</a:t>
            </a:r>
            <a:r>
              <a:rPr lang="en-US" dirty="0" smtClean="0"/>
              <a:t> received from EWS and applied to the DITC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525000" y="3468469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Schedule Decreases were found by percent of original wall activities replaced by </a:t>
            </a:r>
            <a:r>
              <a:rPr lang="en-US" dirty="0" err="1" smtClean="0"/>
              <a:t>IrisWall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Modularization of Interior Walls</a:t>
            </a:r>
          </a:p>
          <a:p>
            <a:pPr algn="ctr"/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IrisWall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System      </a:t>
            </a:r>
            <a:r>
              <a:rPr lang="en-US" sz="2000" dirty="0" smtClean="0">
                <a:latin typeface="BankGothic Md BT" pitchFamily="34" charset="0"/>
              </a:rPr>
              <a:t>Schedule    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Cost      Conclusion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etroitS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674176"/>
            <a:ext cx="6629400" cy="549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/>
          <a:srcRect l="67500" t="33594" r="5313" b="10157"/>
          <a:stretch>
            <a:fillRect/>
          </a:stretch>
        </p:blipFill>
        <p:spPr bwMode="auto">
          <a:xfrm>
            <a:off x="1295400" y="685800"/>
            <a:ext cx="6629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/>
          <a:srcRect l="66562" t="39062" r="6250" b="4688"/>
          <a:stretch>
            <a:fillRect/>
          </a:stretch>
        </p:blipFill>
        <p:spPr bwMode="auto">
          <a:xfrm>
            <a:off x="1295400" y="685800"/>
            <a:ext cx="6629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6"/>
          <a:srcRect l="68125" t="32813" r="4687" b="10937"/>
          <a:stretch>
            <a:fillRect/>
          </a:stretch>
        </p:blipFill>
        <p:spPr bwMode="auto">
          <a:xfrm>
            <a:off x="1295400" y="685800"/>
            <a:ext cx="6629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1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DITC OVERVIEW</a:t>
            </a:r>
          </a:p>
          <a:p>
            <a:pPr algn="ctr"/>
            <a:r>
              <a:rPr lang="en-US" sz="2000" dirty="0" smtClean="0">
                <a:latin typeface="BankGothic Md BT" pitchFamily="34" charset="0"/>
              </a:rPr>
              <a:t>Project Delivery 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Building Information   Schedule   Cost  </a:t>
            </a:r>
            <a:r>
              <a:rPr lang="en-US" sz="2800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3254" name="Object 6"/>
          <p:cNvGraphicFramePr>
            <a:graphicFrameLocks noChangeAspect="1"/>
          </p:cNvGraphicFramePr>
          <p:nvPr/>
        </p:nvGraphicFramePr>
        <p:xfrm>
          <a:off x="19126200" y="990600"/>
          <a:ext cx="7315200" cy="4724400"/>
        </p:xfrm>
        <a:graphic>
          <a:graphicData uri="http://schemas.openxmlformats.org/presentationml/2006/ole">
            <p:oleObj spid="_x0000_s53254" r:id="rId7" imgW="6964070" imgH="4504585" progId="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9448800" y="1602700"/>
            <a:ext cx="853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Owner			State of Michigan</a:t>
            </a:r>
          </a:p>
          <a:p>
            <a:endParaRPr lang="en-US" dirty="0"/>
          </a:p>
          <a:p>
            <a:r>
              <a:rPr lang="en-US" dirty="0" smtClean="0"/>
              <a:t>Tenant			Michigan DOT &amp; Michigan State Police</a:t>
            </a:r>
          </a:p>
          <a:p>
            <a:endParaRPr lang="en-US" dirty="0"/>
          </a:p>
          <a:p>
            <a:r>
              <a:rPr lang="en-US" dirty="0" smtClean="0"/>
              <a:t>Delivery			Design-Bid-Build</a:t>
            </a:r>
          </a:p>
          <a:p>
            <a:endParaRPr lang="en-US" dirty="0"/>
          </a:p>
          <a:p>
            <a:r>
              <a:rPr lang="en-US" dirty="0" smtClean="0"/>
              <a:t>Architect			Barton </a:t>
            </a:r>
            <a:r>
              <a:rPr lang="en-US" dirty="0" err="1" smtClean="0"/>
              <a:t>Malow</a:t>
            </a:r>
            <a:r>
              <a:rPr lang="en-US" dirty="0" smtClean="0"/>
              <a:t> Design</a:t>
            </a:r>
          </a:p>
          <a:p>
            <a:endParaRPr lang="en-US" dirty="0"/>
          </a:p>
          <a:p>
            <a:r>
              <a:rPr lang="en-US" dirty="0" smtClean="0"/>
              <a:t>General Contractor	Unknown</a:t>
            </a:r>
          </a:p>
          <a:p>
            <a:endParaRPr lang="en-US" dirty="0" smtClean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0439400" y="20574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0439400" y="25908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0515600" y="3124200"/>
            <a:ext cx="1676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0591800" y="3733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1582400" y="42672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pic>
        <p:nvPicPr>
          <p:cNvPr id="70658" name="Picture 2" descr="IrisWall_Co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2400" y="1219200"/>
            <a:ext cx="4343400" cy="273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ModularWall_CostChe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82400" y="4267200"/>
            <a:ext cx="42799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Walltakeoff"/>
          <p:cNvPicPr>
            <a:picLocks noChangeAspect="1" noChangeArrowheads="1"/>
          </p:cNvPicPr>
          <p:nvPr/>
        </p:nvPicPr>
        <p:blipFill>
          <a:blip r:embed="rId4" cstate="print"/>
          <a:srcRect l="1993" r="2333"/>
          <a:stretch>
            <a:fillRect/>
          </a:stretch>
        </p:blipFill>
        <p:spPr bwMode="auto">
          <a:xfrm>
            <a:off x="914400" y="457200"/>
            <a:ext cx="31242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doors_windows"/>
          <p:cNvPicPr>
            <a:picLocks noChangeAspect="1" noChangeArrowheads="1"/>
          </p:cNvPicPr>
          <p:nvPr/>
        </p:nvPicPr>
        <p:blipFill>
          <a:blip r:embed="rId5" cstate="print"/>
          <a:srcRect r="1167"/>
          <a:stretch>
            <a:fillRect/>
          </a:stretch>
        </p:blipFill>
        <p:spPr bwMode="auto">
          <a:xfrm>
            <a:off x="838200" y="1905000"/>
            <a:ext cx="3276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Cleanup_Saving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57200"/>
            <a:ext cx="3127375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 descr="Carpet_Saving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124200"/>
            <a:ext cx="310356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 descr="Electrical_Saving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343400"/>
            <a:ext cx="3103562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376535" y="457200"/>
            <a:ext cx="461665" cy="5486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/>
              <a:t>Existing Drywall on Metal Stud, Door &amp; Window Cost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491335" y="457200"/>
            <a:ext cx="461665" cy="5486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/>
              <a:t>Clean-up, Carpet, and Electrical Savings with </a:t>
            </a:r>
            <a:r>
              <a:rPr lang="en-US" dirty="0" err="1" smtClean="0"/>
              <a:t>IrisWall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8669000" y="2667000"/>
            <a:ext cx="845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IrisWall</a:t>
            </a:r>
            <a:r>
              <a:rPr lang="en-US" u="sng" dirty="0" smtClean="0"/>
              <a:t> Return on Investment</a:t>
            </a:r>
          </a:p>
          <a:p>
            <a:endParaRPr lang="en-US" u="sng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Offers Tax and Renovation savings that can provide for a quick ROI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Classified as furniture: 7 year depreciation, compared to 39 years for drywall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Assuming a 10% per year move rate, and 5% inflation rate: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8516600" y="4992469"/>
            <a:ext cx="868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Payback Period for </a:t>
            </a:r>
            <a:r>
              <a:rPr lang="en-US" sz="2400" dirty="0" err="1" smtClean="0"/>
              <a:t>IrisWall</a:t>
            </a:r>
            <a:r>
              <a:rPr lang="en-US" sz="2400" dirty="0" smtClean="0"/>
              <a:t> on DITC = 60 months</a:t>
            </a: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Modularization of Interior Walls</a:t>
            </a:r>
          </a:p>
          <a:p>
            <a:pPr algn="ctr"/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IrisWall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System      Schedule</a:t>
            </a:r>
            <a:r>
              <a:rPr lang="en-US" sz="2000" dirty="0" smtClean="0">
                <a:latin typeface="BankGothic Md BT" pitchFamily="34" charset="0"/>
              </a:rPr>
              <a:t>      Cost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    Conclusion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  <p:pic>
        <p:nvPicPr>
          <p:cNvPr id="32" name="Picture 31" descr="IrisWall_vs_Drywall_Cos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02600" y="533400"/>
            <a:ext cx="4114800" cy="1863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detroit trans01.jpg"/>
          <p:cNvPicPr>
            <a:picLocks noChangeAspect="1"/>
          </p:cNvPicPr>
          <p:nvPr/>
        </p:nvPicPr>
        <p:blipFill>
          <a:blip r:embed="rId2" cstate="print"/>
          <a:srcRect l="6750"/>
          <a:stretch>
            <a:fillRect/>
          </a:stretch>
        </p:blipFill>
        <p:spPr>
          <a:xfrm>
            <a:off x="228600" y="304801"/>
            <a:ext cx="2895600" cy="1905000"/>
          </a:xfrm>
          <a:prstGeom prst="rect">
            <a:avLst/>
          </a:prstGeom>
        </p:spPr>
      </p:pic>
      <p:pic>
        <p:nvPicPr>
          <p:cNvPr id="33" name="Picture 32" descr="detroit trans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304801"/>
            <a:ext cx="3124200" cy="1905001"/>
          </a:xfrm>
          <a:prstGeom prst="rect">
            <a:avLst/>
          </a:prstGeom>
        </p:spPr>
      </p:pic>
      <p:pic>
        <p:nvPicPr>
          <p:cNvPr id="35" name="Picture 34" descr="detroit trans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304801"/>
            <a:ext cx="3124200" cy="1905000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1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DITC OVERVIEW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Project Delivery   </a:t>
            </a:r>
            <a:r>
              <a:rPr lang="en-US" sz="2000" dirty="0" smtClean="0">
                <a:latin typeface="BankGothic Md BT" pitchFamily="34" charset="0"/>
              </a:rPr>
              <a:t>Building Information 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Schedule   Cost  </a:t>
            </a:r>
            <a:r>
              <a:rPr lang="en-US" sz="2800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" name="Picture 37" descr="ARCH BIDS - Drawing Sheet - AS100 - ARCHITECTURAL SITE PLAN.jpg"/>
          <p:cNvPicPr>
            <a:picLocks noChangeAspect="1"/>
          </p:cNvPicPr>
          <p:nvPr/>
        </p:nvPicPr>
        <p:blipFill>
          <a:blip r:embed="rId5" cstate="print"/>
          <a:srcRect l="4101" t="8073" r="7043" b="1506"/>
          <a:stretch>
            <a:fillRect/>
          </a:stretch>
        </p:blipFill>
        <p:spPr>
          <a:xfrm>
            <a:off x="19354800" y="533400"/>
            <a:ext cx="6705600" cy="56388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448800" y="1602700"/>
            <a:ext cx="8534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Office and 24-hour Operations Center for MDOT and Michigan State Police</a:t>
            </a:r>
          </a:p>
          <a:p>
            <a:endParaRPr lang="en-US" dirty="0" smtClean="0"/>
          </a:p>
          <a:p>
            <a:r>
              <a:rPr lang="en-US" dirty="0" smtClean="0"/>
              <a:t>2-Story, 45,000 square feet</a:t>
            </a:r>
          </a:p>
          <a:p>
            <a:endParaRPr lang="en-US" dirty="0"/>
          </a:p>
          <a:p>
            <a:r>
              <a:rPr lang="en-US" dirty="0" smtClean="0"/>
              <a:t>Metal Panel and Brick with Curtain Wall Windows</a:t>
            </a:r>
          </a:p>
          <a:p>
            <a:endParaRPr lang="en-US" dirty="0"/>
          </a:p>
          <a:p>
            <a:r>
              <a:rPr lang="en-US" dirty="0" smtClean="0"/>
              <a:t>Structural Steel: W-Shape and K-Series Roof Joists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" name="Picture 39" descr="First Floor.jpg"/>
          <p:cNvPicPr>
            <a:picLocks noChangeAspect="1"/>
          </p:cNvPicPr>
          <p:nvPr/>
        </p:nvPicPr>
        <p:blipFill>
          <a:blip r:embed="rId6"/>
          <a:srcRect t="9642"/>
          <a:stretch>
            <a:fillRect/>
          </a:stretch>
        </p:blipFill>
        <p:spPr>
          <a:xfrm>
            <a:off x="304800" y="2667000"/>
            <a:ext cx="4876800" cy="3124200"/>
          </a:xfrm>
          <a:prstGeom prst="rect">
            <a:avLst/>
          </a:prstGeom>
        </p:spPr>
      </p:pic>
      <p:pic>
        <p:nvPicPr>
          <p:cNvPr id="41" name="Picture 40" descr="Second Floor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30" b="2762"/>
          <a:stretch>
            <a:fillRect/>
          </a:stretch>
        </p:blipFill>
        <p:spPr>
          <a:xfrm>
            <a:off x="4114800" y="2514600"/>
            <a:ext cx="4876800" cy="31242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295400" y="25908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2400000" lon="2400000" rev="0"/>
              </a:camera>
              <a:lightRig rig="threePt" dir="t"/>
            </a:scene3d>
          </a:bodyPr>
          <a:lstStyle/>
          <a:p>
            <a:r>
              <a:rPr lang="en-US" sz="2400" dirty="0" smtClean="0">
                <a:latin typeface="Bell Gothic Std Light" pitchFamily="34" charset="0"/>
              </a:rPr>
              <a:t>First Floor</a:t>
            </a:r>
            <a:endParaRPr lang="en-US" sz="2400" dirty="0">
              <a:latin typeface="Bell Gothic Std Ligh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34000" y="259080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2400000" lon="2400000" rev="0"/>
              </a:camera>
              <a:lightRig rig="threePt" dir="t"/>
            </a:scene3d>
          </a:bodyPr>
          <a:lstStyle/>
          <a:p>
            <a:r>
              <a:rPr lang="en-US" sz="2400" dirty="0" smtClean="0">
                <a:latin typeface="Bell Gothic Std Light" pitchFamily="34" charset="0"/>
              </a:rPr>
              <a:t>Second Floor</a:t>
            </a:r>
            <a:endParaRPr lang="en-US" sz="2400" dirty="0">
              <a:latin typeface="Bell Gothic Std Ligh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1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DITC OVERVIEW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Project Delivery   Building Information</a:t>
            </a:r>
            <a:r>
              <a:rPr lang="en-US" sz="2000" dirty="0" smtClean="0">
                <a:latin typeface="BankGothic Md BT" pitchFamily="34" charset="0"/>
              </a:rPr>
              <a:t>   Schedule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Cost  </a:t>
            </a:r>
            <a:r>
              <a:rPr lang="en-US" sz="2800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448800" y="1447800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100% Construction Documents completed –  June, 2008</a:t>
            </a:r>
          </a:p>
          <a:p>
            <a:endParaRPr lang="en-US" dirty="0" smtClean="0"/>
          </a:p>
          <a:p>
            <a:r>
              <a:rPr lang="en-US" dirty="0" smtClean="0"/>
              <a:t>Construction originally supposed to start – October, 2008</a:t>
            </a:r>
          </a:p>
          <a:p>
            <a:endParaRPr lang="en-US" dirty="0"/>
          </a:p>
          <a:p>
            <a:r>
              <a:rPr lang="en-US" dirty="0" smtClean="0"/>
              <a:t>One Year Construction Time Period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Critical Path – Steel, Exterior Framing, Masonry, Drywall, Interior Finishes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pic>
        <p:nvPicPr>
          <p:cNvPr id="27" name="Picture 26" descr="Schedulesumma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3048000"/>
            <a:ext cx="5029200" cy="2189880"/>
          </a:xfrm>
          <a:prstGeom prst="rect">
            <a:avLst/>
          </a:prstGeom>
        </p:spPr>
      </p:pic>
      <p:pic>
        <p:nvPicPr>
          <p:cNvPr id="28" name="Picture 27" descr="DITCSchedule-1 copy.jpg"/>
          <p:cNvPicPr>
            <a:picLocks noChangeAspect="1"/>
          </p:cNvPicPr>
          <p:nvPr/>
        </p:nvPicPr>
        <p:blipFill>
          <a:blip r:embed="rId3" cstate="print"/>
          <a:srcRect l="1515" t="3981" r="12121" b="11710"/>
          <a:stretch>
            <a:fillRect/>
          </a:stretch>
        </p:blipFill>
        <p:spPr>
          <a:xfrm>
            <a:off x="304802" y="457200"/>
            <a:ext cx="8445500" cy="533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 descr="DITCSchedule-4.jpg"/>
          <p:cNvPicPr>
            <a:picLocks noChangeAspect="1"/>
          </p:cNvPicPr>
          <p:nvPr/>
        </p:nvPicPr>
        <p:blipFill>
          <a:blip r:embed="rId4" cstate="print"/>
          <a:srcRect l="1515" t="3981" r="7576" b="30445"/>
          <a:stretch>
            <a:fillRect/>
          </a:stretch>
        </p:blipFill>
        <p:spPr>
          <a:xfrm>
            <a:off x="18516600" y="441960"/>
            <a:ext cx="8686800" cy="40538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372600" y="381001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DITC OVERVIEW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Project Delivery   Building Information</a:t>
            </a:r>
            <a:r>
              <a:rPr lang="en-US" sz="2000" dirty="0" smtClean="0">
                <a:latin typeface="BankGothic Md BT" pitchFamily="34" charset="0"/>
              </a:rPr>
              <a:t> 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Schedule</a:t>
            </a:r>
            <a:r>
              <a:rPr lang="en-US" sz="2000" dirty="0" smtClean="0">
                <a:latin typeface="BankGothic Md BT" pitchFamily="34" charset="0"/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</a:t>
            </a:r>
            <a:r>
              <a:rPr lang="en-US" sz="2000" dirty="0" smtClean="0">
                <a:latin typeface="BankGothic Md BT" pitchFamily="34" charset="0"/>
              </a:rPr>
              <a:t>Cost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</a:t>
            </a:r>
            <a:r>
              <a:rPr lang="en-US" sz="2800" u="sng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pic>
        <p:nvPicPr>
          <p:cNvPr id="23" name="Picture 22" descr="ProjectCo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7600" y="1447800"/>
            <a:ext cx="4876800" cy="42144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296400" y="38100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u="sng" dirty="0" smtClean="0">
                <a:latin typeface="BankGothic Md BT" pitchFamily="34" charset="0"/>
              </a:rPr>
              <a:t>Prefab with Precast Brick Panels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Panel System   Structural   Schedule   Cost   Conclusions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PrecastPane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316" y="1531620"/>
            <a:ext cx="6373368" cy="3794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Prefab with Precast Brick Panels</a:t>
            </a:r>
          </a:p>
          <a:p>
            <a:pPr algn="ctr"/>
            <a:r>
              <a:rPr lang="en-US" sz="2000" dirty="0" smtClean="0">
                <a:latin typeface="BankGothic Md BT" pitchFamily="34" charset="0"/>
              </a:rPr>
              <a:t>Panel System  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Structural   Schedule   Cost   Conclusion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48800" y="1412082"/>
            <a:ext cx="8610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Prefabricated: high-speed on-site construction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High R-Value: decrease in heating and cooling loads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3”-2”-5” configuration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Fiber-Composite Connectors: high strength &amp; low conductivity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20’ – 22’ wide x 8’ 6” high (one-third of DITC façade) </a:t>
            </a:r>
            <a:endParaRPr lang="en-US" dirty="0"/>
          </a:p>
        </p:txBody>
      </p:sp>
      <p:pic>
        <p:nvPicPr>
          <p:cNvPr id="70658" name="Picture 2" descr="National Preca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2" y="2495550"/>
            <a:ext cx="2095500" cy="857251"/>
          </a:xfrm>
          <a:prstGeom prst="rect">
            <a:avLst/>
          </a:prstGeom>
          <a:noFill/>
        </p:spPr>
      </p:pic>
      <p:pic>
        <p:nvPicPr>
          <p:cNvPr id="70660" name="Picture 4" descr="THERMOMASS.c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0" y="2571749"/>
            <a:ext cx="2743200" cy="685800"/>
          </a:xfrm>
          <a:prstGeom prst="rect">
            <a:avLst/>
          </a:prstGeom>
          <a:noFill/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/>
          <a:srcRect l="18892" t="35117" r="57274" b="18927"/>
          <a:stretch>
            <a:fillRect/>
          </a:stretch>
        </p:blipFill>
        <p:spPr bwMode="auto">
          <a:xfrm>
            <a:off x="1676400" y="685800"/>
            <a:ext cx="583280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Picture 10" descr="Thermal-Bridging-Pic"/>
          <p:cNvPicPr>
            <a:picLocks noChangeAspect="1" noChangeArrowheads="1"/>
          </p:cNvPicPr>
          <p:nvPr/>
        </p:nvPicPr>
        <p:blipFill>
          <a:blip r:embed="rId5" cstate="print"/>
          <a:srcRect l="1361" r="653"/>
          <a:stretch>
            <a:fillRect/>
          </a:stretch>
        </p:blipFill>
        <p:spPr bwMode="auto">
          <a:xfrm>
            <a:off x="19735800" y="1219200"/>
            <a:ext cx="6466114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 rot="5400000">
            <a:off x="16306004" y="2361406"/>
            <a:ext cx="4267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83642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296400" y="304800"/>
            <a:ext cx="89154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630193" y="2894805"/>
            <a:ext cx="5333206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28600" y="304800"/>
            <a:ext cx="8839200" cy="15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-2971404" y="3428602"/>
            <a:ext cx="6400800" cy="79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-3047204" y="3428206"/>
            <a:ext cx="64008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228600"/>
            <a:ext cx="2743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553993" y="2895599"/>
            <a:ext cx="53332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229804" y="2362200"/>
            <a:ext cx="4267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25678608" y="1828006"/>
            <a:ext cx="3200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363493" y="2933699"/>
            <a:ext cx="5409406" cy="7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16039304" y="2400300"/>
            <a:ext cx="43434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296400" y="6019800"/>
            <a:ext cx="8763000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BankGothic Lt BT" pitchFamily="34" charset="0"/>
              </a:rPr>
              <a:t>Shane Goodman              Detroit Integrated Transportation Campus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ankGothic Lt BT" pitchFamily="34" charset="0"/>
            </a:endParaRPr>
          </a:p>
        </p:txBody>
      </p:sp>
      <p:pic>
        <p:nvPicPr>
          <p:cNvPr id="28" name="Picture 27" descr="PrecastPane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1396" y="2819401"/>
            <a:ext cx="3429000" cy="3248173"/>
          </a:xfrm>
          <a:prstGeom prst="rect">
            <a:avLst/>
          </a:prstGeom>
        </p:spPr>
      </p:pic>
      <p:pic>
        <p:nvPicPr>
          <p:cNvPr id="32" name="Picture 31" descr="PrecastPane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1396" y="1524001"/>
            <a:ext cx="3429000" cy="3248173"/>
          </a:xfrm>
          <a:prstGeom prst="rect">
            <a:avLst/>
          </a:prstGeom>
        </p:spPr>
      </p:pic>
      <p:pic>
        <p:nvPicPr>
          <p:cNvPr id="33" name="Picture 32" descr="PrecastPane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1396" y="228600"/>
            <a:ext cx="3429000" cy="3248173"/>
          </a:xfrm>
          <a:prstGeom prst="rect">
            <a:avLst/>
          </a:prstGeom>
        </p:spPr>
      </p:pic>
      <p:pic>
        <p:nvPicPr>
          <p:cNvPr id="87042" name="Picture 2" descr="NewFootingSection"/>
          <p:cNvPicPr>
            <a:picLocks noChangeAspect="1" noChangeArrowheads="1"/>
          </p:cNvPicPr>
          <p:nvPr/>
        </p:nvPicPr>
        <p:blipFill>
          <a:blip r:embed="rId3" cstate="print"/>
          <a:srcRect t="323"/>
          <a:stretch>
            <a:fillRect/>
          </a:stretch>
        </p:blipFill>
        <p:spPr bwMode="auto">
          <a:xfrm>
            <a:off x="22860000" y="685800"/>
            <a:ext cx="4191000" cy="406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Old_Found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97600" y="762000"/>
            <a:ext cx="3657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Arrow Connector 34"/>
          <p:cNvCxnSpPr/>
          <p:nvPr/>
        </p:nvCxnSpPr>
        <p:spPr>
          <a:xfrm flipV="1">
            <a:off x="381796" y="4572000"/>
            <a:ext cx="6096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81796" y="3276600"/>
            <a:ext cx="6096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505992" y="5791200"/>
            <a:ext cx="6096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505992" y="4495800"/>
            <a:ext cx="6096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81796" y="3810000"/>
            <a:ext cx="3124200" cy="12192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81796" y="5105400"/>
            <a:ext cx="3124200" cy="12192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-265908" y="4457700"/>
            <a:ext cx="1295400" cy="158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2857500" y="5676106"/>
            <a:ext cx="1295400" cy="158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954088" y="2932906"/>
            <a:ext cx="533400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>
            <a:off x="1333500" y="3085306"/>
            <a:ext cx="533400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1716088" y="3237706"/>
            <a:ext cx="533400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2097088" y="3390106"/>
            <a:ext cx="533400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5400000">
            <a:off x="2478088" y="3542506"/>
            <a:ext cx="533400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>
            <a:off x="2857500" y="3694906"/>
            <a:ext cx="533400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5400000">
            <a:off x="3238500" y="3847306"/>
            <a:ext cx="533400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3619500" y="3999706"/>
            <a:ext cx="533400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>
            <a:off x="4000500" y="4152106"/>
            <a:ext cx="533400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219996" y="2667000"/>
            <a:ext cx="3048000" cy="12192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9448800" y="1447800"/>
            <a:ext cx="8610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Wind: 		90 mph, 1.15 Importance Factor, Exposure Category B</a:t>
            </a:r>
          </a:p>
          <a:p>
            <a:pPr lvl="5">
              <a:buFont typeface="Arial" pitchFamily="34" charset="0"/>
              <a:buChar char="•"/>
            </a:pPr>
            <a:r>
              <a:rPr lang="en-US" dirty="0" smtClean="0"/>
              <a:t> Interior Zone: 	16 PSF</a:t>
            </a:r>
          </a:p>
          <a:p>
            <a:pPr lvl="5">
              <a:buFont typeface="Arial" pitchFamily="34" charset="0"/>
              <a:buChar char="•"/>
            </a:pPr>
            <a:r>
              <a:rPr lang="en-US" dirty="0" smtClean="0"/>
              <a:t> Exterior Zone: 	18 PSF</a:t>
            </a:r>
          </a:p>
          <a:p>
            <a:endParaRPr lang="en-US" dirty="0" smtClean="0"/>
          </a:p>
          <a:p>
            <a:r>
              <a:rPr lang="en-US" dirty="0" smtClean="0"/>
              <a:t>Bearing:		1.71 kips from above panels, 2.56 kips reaction at base</a:t>
            </a:r>
          </a:p>
          <a:p>
            <a:endParaRPr lang="en-US" dirty="0" smtClean="0"/>
          </a:p>
          <a:p>
            <a:r>
              <a:rPr lang="en-US" u="sng" dirty="0" smtClean="0"/>
              <a:t>Vertical Direction (Flexure and Compression)</a:t>
            </a:r>
          </a:p>
          <a:p>
            <a:endParaRPr lang="en-US" u="sng" dirty="0" smtClean="0"/>
          </a:p>
          <a:p>
            <a:pPr algn="ctr"/>
            <a:r>
              <a:rPr lang="en-US" dirty="0" smtClean="0"/>
              <a:t>Mu = .305 foot-kips        ≤        </a:t>
            </a:r>
            <a:r>
              <a:rPr lang="en-US" dirty="0" err="1" smtClean="0"/>
              <a:t>ФMn</a:t>
            </a:r>
            <a:r>
              <a:rPr lang="en-US" dirty="0" smtClean="0"/>
              <a:t> = 2.14 foot-kips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Pu</a:t>
            </a:r>
            <a:r>
              <a:rPr lang="en-US" dirty="0" smtClean="0"/>
              <a:t> = 2.56 kips        ≤          </a:t>
            </a:r>
            <a:r>
              <a:rPr lang="en-US" dirty="0" err="1" smtClean="0"/>
              <a:t>ФPn</a:t>
            </a:r>
            <a:r>
              <a:rPr lang="en-US" dirty="0" smtClean="0"/>
              <a:t> = 173 kips     </a:t>
            </a:r>
          </a:p>
          <a:p>
            <a:pPr algn="ctr"/>
            <a:endParaRPr lang="en-US" dirty="0" smtClean="0"/>
          </a:p>
          <a:p>
            <a:r>
              <a:rPr lang="en-US" u="sng" dirty="0" smtClean="0"/>
              <a:t>Horizontal Direction (Flexure)</a:t>
            </a:r>
          </a:p>
          <a:p>
            <a:endParaRPr lang="en-US" u="sng" dirty="0" smtClean="0"/>
          </a:p>
          <a:p>
            <a:pPr algn="ctr"/>
            <a:r>
              <a:rPr lang="en-US" dirty="0" smtClean="0"/>
              <a:t>Mu = 1.05 foot-kips        ≤         </a:t>
            </a:r>
            <a:r>
              <a:rPr lang="en-US" dirty="0" err="1" smtClean="0"/>
              <a:t>ФMn</a:t>
            </a:r>
            <a:r>
              <a:rPr lang="en-US" dirty="0" smtClean="0"/>
              <a:t> = 2.14 foot-kips </a:t>
            </a:r>
          </a:p>
        </p:txBody>
      </p:sp>
      <p:pic>
        <p:nvPicPr>
          <p:cNvPr id="87044" name="Chart 3"/>
          <p:cNvPicPr>
            <a:picLocks noChangeArrowheads="1"/>
          </p:cNvPicPr>
          <p:nvPr/>
        </p:nvPicPr>
        <p:blipFill>
          <a:blip r:embed="rId5"/>
          <a:srcRect b="-50"/>
          <a:stretch>
            <a:fillRect/>
          </a:stretch>
        </p:blipFill>
        <p:spPr bwMode="auto">
          <a:xfrm>
            <a:off x="4648200" y="2057400"/>
            <a:ext cx="39624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" name="TextBox 72"/>
          <p:cNvSpPr txBox="1"/>
          <p:nvPr/>
        </p:nvSpPr>
        <p:spPr>
          <a:xfrm>
            <a:off x="304802" y="4191000"/>
            <a:ext cx="430887" cy="457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8.5’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676400" y="542186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2400000" lon="1800000" rev="0"/>
              </a:camera>
              <a:lightRig rig="threePt" dir="t"/>
            </a:scene3d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22’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8516600" y="4724400"/>
            <a:ext cx="853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Footing Design</a:t>
            </a:r>
          </a:p>
          <a:p>
            <a:endParaRPr lang="en-US" dirty="0" smtClean="0"/>
          </a:p>
          <a:p>
            <a:r>
              <a:rPr lang="en-US" dirty="0" smtClean="0"/>
              <a:t>Vu = .853 kips        ≤          1/2ФVc = 5.92 kips </a:t>
            </a:r>
          </a:p>
          <a:p>
            <a:endParaRPr lang="en-US" dirty="0" smtClean="0"/>
          </a:p>
          <a:p>
            <a:r>
              <a:rPr lang="en-US" dirty="0" err="1" smtClean="0"/>
              <a:t>Qu</a:t>
            </a:r>
            <a:r>
              <a:rPr lang="en-US" dirty="0" smtClean="0"/>
              <a:t> = 853 </a:t>
            </a:r>
            <a:r>
              <a:rPr lang="en-US" dirty="0" err="1" smtClean="0"/>
              <a:t>psf</a:t>
            </a:r>
            <a:r>
              <a:rPr lang="en-US" dirty="0" smtClean="0"/>
              <a:t>          ≤          1500 </a:t>
            </a:r>
            <a:r>
              <a:rPr lang="en-US" dirty="0" err="1" smtClean="0"/>
              <a:t>psf</a:t>
            </a:r>
            <a:r>
              <a:rPr lang="en-US" dirty="0" smtClean="0"/>
              <a:t> (IBC Allowable bearing capacity of clays)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9296400" y="381001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BankGothic Md BT" pitchFamily="34" charset="0"/>
              </a:rPr>
              <a:t>Prefab with Precast Brick Panels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Panel System   </a:t>
            </a:r>
            <a:r>
              <a:rPr lang="en-US" sz="2000" dirty="0" smtClean="0">
                <a:latin typeface="BankGothic Md BT" pitchFamily="34" charset="0"/>
              </a:rPr>
              <a:t>Structural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BankGothic Md BT" pitchFamily="34" charset="0"/>
              </a:rPr>
              <a:t>   Schedule   Cost   Conclusion</a:t>
            </a:r>
            <a:endParaRPr lang="en-US" sz="2800" u="sng" dirty="0" smtClean="0">
              <a:solidFill>
                <a:schemeClr val="bg1">
                  <a:lumMod val="75000"/>
                </a:schemeClr>
              </a:solidFill>
              <a:latin typeface="BankGothic Md BT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34000" y="4495800"/>
            <a:ext cx="533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3499</TotalTime>
  <Words>2201</Words>
  <Application>Microsoft Office PowerPoint</Application>
  <PresentationFormat>Custom</PresentationFormat>
  <Paragraphs>1261</Paragraphs>
  <Slides>30</Slides>
  <Notes>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Detroit Integrated    Transportation Campus  Shane Goodman - Construction Management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PSUAE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nfn101</dc:creator>
  <cp:lastModifiedBy>smg5003</cp:lastModifiedBy>
  <cp:revision>354</cp:revision>
  <dcterms:created xsi:type="dcterms:W3CDTF">2008-04-14T18:03:51Z</dcterms:created>
  <dcterms:modified xsi:type="dcterms:W3CDTF">2009-04-13T06:44:02Z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TC300019751033</vt:lpwstr>
  </property>
</Properties>
</file>